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348" r:id="rId3"/>
    <p:sldId id="425" r:id="rId4"/>
    <p:sldId id="428" r:id="rId5"/>
    <p:sldId id="406" r:id="rId6"/>
    <p:sldId id="407" r:id="rId7"/>
    <p:sldId id="357" r:id="rId8"/>
    <p:sldId id="358" r:id="rId9"/>
    <p:sldId id="409" r:id="rId10"/>
    <p:sldId id="416" r:id="rId11"/>
    <p:sldId id="410" r:id="rId12"/>
    <p:sldId id="411" r:id="rId13"/>
    <p:sldId id="412" r:id="rId14"/>
    <p:sldId id="413" r:id="rId15"/>
    <p:sldId id="423" r:id="rId16"/>
    <p:sldId id="414" r:id="rId17"/>
    <p:sldId id="415" r:id="rId18"/>
    <p:sldId id="427" r:id="rId19"/>
    <p:sldId id="417" r:id="rId20"/>
    <p:sldId id="418" r:id="rId21"/>
    <p:sldId id="424" r:id="rId22"/>
    <p:sldId id="426" r:id="rId23"/>
    <p:sldId id="419" r:id="rId24"/>
    <p:sldId id="421" r:id="rId25"/>
    <p:sldId id="422" r:id="rId26"/>
    <p:sldId id="40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Daliang" initials="XD" lastIdx="1" clrIdx="0">
    <p:extLst>
      <p:ext uri="{19B8F6BF-5375-455C-9EA6-DF929625EA0E}">
        <p15:presenceInfo xmlns:p15="http://schemas.microsoft.com/office/powerpoint/2012/main" userId="02d261b034499d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  <a:srgbClr val="821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6896"/>
  </p:normalViewPr>
  <p:slideViewPr>
    <p:cSldViewPr snapToGrid="0" snapToObjects="1">
      <p:cViewPr varScale="1">
        <p:scale>
          <a:sx n="125" d="100"/>
          <a:sy n="125" d="100"/>
        </p:scale>
        <p:origin x="2364" y="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9CA07-B503-5543-B9D5-7C61F06113BF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261E4-6242-C34C-8F3E-9D54A89A35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Hello, everyone. I</a:t>
            </a:r>
            <a:r>
              <a:rPr kumimoji="1" lang="zh-CN" altLang="en-US" dirty="0"/>
              <a:t> </a:t>
            </a:r>
            <a:r>
              <a:rPr kumimoji="1" lang="en-US" altLang="zh-CN" dirty="0"/>
              <a:t>am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Daliang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peking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university.</a:t>
            </a:r>
            <a:r>
              <a:rPr kumimoji="1" lang="zh-CN" altLang="en-US" dirty="0"/>
              <a:t> </a:t>
            </a:r>
            <a:r>
              <a:rPr kumimoji="1" lang="en-US" altLang="zh-CN" dirty="0"/>
              <a:t>I’m glad to share our work: </a:t>
            </a:r>
            <a:r>
              <a:rPr lang="en-US" altLang="zh-CN" sz="1200" b="1" dirty="0" err="1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SoCFlow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: Efficient and Scalable DNN Training on</a:t>
            </a:r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SoC-Clustered Edge Servers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CA7C5D-8C16-1848-AD0C-70F8748D5D4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network capacity of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SoC-Cluster lies somewhere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high-speed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wireless network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(click0)</a:t>
            </a:r>
          </a:p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end,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a hierarchical topology that enables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group-wise parallelism across SoCs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.We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divide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SoCs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into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different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groups.</a:t>
            </a:r>
          </a:p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click1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kumimoji="1" lang="en" altLang="zh-CN" dirty="0"/>
              <a:t>Within a logical group, the SoCs form a Ring-</a:t>
            </a:r>
            <a:r>
              <a:rPr kumimoji="1" lang="en" altLang="zh-CN" dirty="0" err="1"/>
              <a:t>AllReduce</a:t>
            </a:r>
            <a:r>
              <a:rPr kumimoji="1" lang="en" altLang="zh-CN" dirty="0"/>
              <a:t> topology and exchange their model updates frequently, i.e., per batch.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click2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）</a:t>
            </a:r>
            <a:endParaRPr kumimoji="1" lang="en" altLang="zh-CN" dirty="0"/>
          </a:p>
          <a:p>
            <a:r>
              <a:rPr kumimoji="1" lang="en" altLang="zh-CN" dirty="0"/>
              <a:t>Across logical groups, the weights are aggregated  in a delayed manner and infrequently, i.e., per epoch.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442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socflow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determine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size.</a:t>
            </a:r>
          </a:p>
          <a:p>
            <a:r>
              <a:rPr kumimoji="1" lang="en-US" altLang="zh-CN" dirty="0"/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Typically,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Per-epoch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time is negatively correlated to group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/>
              <a:t>(click2)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lang="zh-CN" altLang="en-US" dirty="0"/>
              <a:t>onvergence accuracy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i="1" dirty="0"/>
              <a:t>N)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trade-off</a:t>
            </a:r>
            <a:r>
              <a:rPr lang="zh-CN" altLang="en-US" dirty="0"/>
              <a:t> </a:t>
            </a:r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endParaRPr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97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Luckily,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" altLang="zh-CN" dirty="0"/>
              <a:t>the training accuracy observed during the initial epoch closely mirrors the behavior of convergence accuracy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end,</a:t>
            </a:r>
            <a:r>
              <a:rPr kumimoji="1" lang="zh-CN" altLang="en-US" dirty="0"/>
              <a:t> </a:t>
            </a:r>
            <a:r>
              <a:rPr kumimoji="1" lang="en" altLang="zh-CN" dirty="0"/>
              <a:t>during the warm-up stage, </a:t>
            </a:r>
            <a:r>
              <a:rPr kumimoji="1" lang="en-US" altLang="zh-CN" dirty="0" err="1"/>
              <a:t>socflow</a:t>
            </a:r>
            <a:r>
              <a:rPr kumimoji="1" lang="en" altLang="zh-CN" dirty="0"/>
              <a:t> profiles the training accuracy from a smaller group size to a larger one. </a:t>
            </a:r>
          </a:p>
          <a:p>
            <a:r>
              <a:rPr kumimoji="1" lang="en" altLang="zh-CN" dirty="0"/>
              <a:t>It halts at the first group size where accuracy falls significantly, typically to around 15%,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0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PCB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size.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determined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convergence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PCB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determined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design.</a:t>
            </a:r>
          </a:p>
          <a:p>
            <a:r>
              <a:rPr kumimoji="1" lang="en-US" altLang="zh-CN" dirty="0"/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situation,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inter-PCB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bandwidth,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per-batch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synchronization</a:t>
            </a:r>
            <a:r>
              <a:rPr kumimoji="1" lang="zh-CN" altLang="en-US" dirty="0"/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simultaneously</a:t>
            </a:r>
            <a:r>
              <a:rPr kumimoji="0"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617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sz="1200" dirty="0"/>
              <a:t>t</a:t>
            </a:r>
            <a:r>
              <a:rPr lang="en-US" altLang="zh-CN" sz="1200" dirty="0"/>
              <a:t>he</a:t>
            </a:r>
            <a:r>
              <a:rPr lang="zh-CN" altLang="en-US" sz="1200" dirty="0"/>
              <a:t> </a:t>
            </a:r>
            <a:r>
              <a:rPr lang="en-US" altLang="zh-CN" sz="1200" dirty="0"/>
              <a:t>number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logical</a:t>
            </a:r>
            <a:r>
              <a:rPr lang="zh-CN" altLang="en-US" sz="1200" dirty="0"/>
              <a:t> </a:t>
            </a:r>
            <a:r>
              <a:rPr lang="en-US" altLang="zh-CN" sz="1200" dirty="0"/>
              <a:t>groups</a:t>
            </a:r>
            <a:r>
              <a:rPr lang="zh-CN" altLang="en-US" sz="1200" dirty="0"/>
              <a:t> </a:t>
            </a:r>
            <a:r>
              <a:rPr lang="en-US" altLang="zh-CN" sz="1200" dirty="0"/>
              <a:t>contending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inter-PCB</a:t>
            </a:r>
            <a:r>
              <a:rPr lang="zh-CN" altLang="en-US" sz="1200" dirty="0"/>
              <a:t> </a:t>
            </a:r>
            <a:r>
              <a:rPr lang="en-US" altLang="zh-CN" sz="1200" dirty="0"/>
              <a:t>communication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depict</a:t>
            </a:r>
            <a:r>
              <a:rPr lang="zh-CN" altLang="en-US" sz="1200" dirty="0"/>
              <a:t> </a:t>
            </a:r>
            <a:r>
              <a:rPr lang="en-US" altLang="zh-CN" sz="1200" dirty="0"/>
              <a:t>contention</a:t>
            </a:r>
            <a:r>
              <a:rPr lang="zh-CN" altLang="en-US" sz="1200" dirty="0"/>
              <a:t> </a:t>
            </a:r>
            <a:r>
              <a:rPr lang="en-US" altLang="zh-CN" sz="1200" dirty="0"/>
              <a:t>level.</a:t>
            </a:r>
          </a:p>
          <a:p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larger</a:t>
            </a:r>
            <a:r>
              <a:rPr kumimoji="1" lang="zh-CN" altLang="en-US" sz="1200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contention.</a:t>
            </a:r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contention.</a:t>
            </a:r>
          </a:p>
          <a:p>
            <a:r>
              <a:rPr kumimoji="1" lang="en-US" altLang="zh-CN" dirty="0"/>
              <a:t>(click2)</a:t>
            </a:r>
          </a:p>
          <a:p>
            <a:r>
              <a:rPr kumimoji="1" lang="en-US" altLang="zh-CN" dirty="0"/>
              <a:t>Then,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PCBs.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145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i="0" dirty="0"/>
              <a:t>To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solve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this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problem,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we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propose</a:t>
            </a:r>
            <a:r>
              <a:rPr kumimoji="1" lang="zh-CN" altLang="en-US" i="0" dirty="0"/>
              <a:t> </a:t>
            </a:r>
            <a:r>
              <a:rPr kumimoji="1" lang="en-US" altLang="zh-CN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Integrity-greedy mapping</a:t>
            </a:r>
            <a:r>
              <a:rPr kumimoji="1" lang="zh-CN" altLang="en-US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algorithm.</a:t>
            </a:r>
          </a:p>
          <a:p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zh-CN" alt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zh-CN" alt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SoCs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mapped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contend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inter-PCB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communication,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sz="12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kumimoji="1" lang="en-US" altLang="zh-CN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zh-CN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click1</a:t>
            </a:r>
            <a:r>
              <a:rPr kumimoji="1" lang="zh-CN" altLang="en-US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zh-CN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Thus,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 err="1">
                <a:effectLst/>
                <a:latin typeface="Courier New" panose="02070309020205020404" pitchFamily="49" charset="0"/>
              </a:rPr>
              <a:t>SoCFlow</a:t>
            </a:r>
            <a:r>
              <a:rPr lang="en" altLang="zh-CN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first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maps as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many logical groups as possible to physical groups without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splitting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shown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logical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group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123.</a:t>
            </a:r>
          </a:p>
          <a:p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(click2)</a:t>
            </a:r>
          </a:p>
          <a:p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Second,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rest of the logical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socs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are mapped in sequence.</a:t>
            </a:r>
          </a:p>
          <a:p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(clicke3)</a:t>
            </a:r>
          </a:p>
          <a:p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We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have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proved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that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such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mapping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method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can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minimize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the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inter-PCB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communication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contention,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and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the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largest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contention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number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is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2.</a:t>
            </a:r>
            <a:endParaRPr kumimoji="1"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0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nevertheless,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inter-PCB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topology,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471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further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divide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(CGs)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separately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 sequence to avoid network contention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(click1)</a:t>
            </a:r>
          </a:p>
          <a:p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guarantees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situation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most.</a:t>
            </a:r>
          </a:p>
          <a:p>
            <a:r>
              <a:rPr kumimoji="1"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end,</a:t>
            </a:r>
            <a:r>
              <a:rPr kumimoji="1"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dirty="0" err="1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kumimoji="1" lang="zh-CN" altLang="en-US" sz="12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a pipeline of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two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CGs to hide the intra-group com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munication time.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443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technique,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095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ompensate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the precision loss of INT8-based training by offloading part of the training to the CPU with FP32 format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models,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metrics.</a:t>
            </a:r>
          </a:p>
          <a:p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click1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Alpha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indicates the error gap between the INT8 model and the FP32 model.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one,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93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>
                <a:effectLst/>
                <a:latin typeface="Arial" panose="020B0604020202020204" pitchFamily="34" charset="0"/>
              </a:rPr>
              <a:t>SoC-Cluster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is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a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n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emerging form of server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including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massive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mobile system-on-chips (SoCs)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 commercialized SoC-Cluster we have deploy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ed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example.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contains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60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Qualcomm Snapdragon 865 chips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control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board.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These chips are mounted on 12 printed circuit boards (PCBs), with five on each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 have 1 Gb/s bandwidth between PCBs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603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compute power ratio that represents the ratio of compute power for heterogeneous processors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.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When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beta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one,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NPU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powerful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data,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064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When jointly considering accuracy requirements and performance issues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propose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max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value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of</a:t>
                </a:r>
                <a:r>
                  <a:rPr lang="zh-CN" altLang="en-US" baseline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e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to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the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power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of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lang="en" altLang="zh-CN" sz="1200" b="0" i="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n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when 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"/>
                  </a:rPr>
                  <a:t>𝑒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txsys"/>
                  </a:rPr>
                  <a:t>−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7"/>
                  </a:rPr>
                  <a:t>𝛼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is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smaller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than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1-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"/>
                  </a:rPr>
                  <a:t>𝛽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, NPU processing capacity is not enough and the CPU is idle, so feeding more data into NPU cannot gain any benefit.</a:t>
                </a:r>
              </a:p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final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are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aggregated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from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FP32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and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INT8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weights.</a:t>
                </a:r>
                <a:endParaRPr lang="en" altLang="zh-CN" dirty="0"/>
              </a:p>
              <a:p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When jointly considering accuracy requirements and performance issues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propose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kumimoji="1"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𝛾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max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value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of</a:t>
                </a:r>
                <a:r>
                  <a:rPr lang="zh-CN" altLang="en-US" baseline="0" dirty="0"/>
                  <a:t> 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𝑒^(−𝛼),</a:t>
                </a:r>
                <a:r>
                  <a:rPr kumimoji="1"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−</a:t>
                </a:r>
                <a:r>
                  <a:rPr kumimoji="1"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𝛽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should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be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fed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into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the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FP32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models.</a:t>
                </a:r>
              </a:p>
              <a:p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when 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"/>
                  </a:rPr>
                  <a:t>𝑒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txsys"/>
                  </a:rPr>
                  <a:t>−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7"/>
                  </a:rPr>
                  <a:t>𝛼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is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smaller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than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1-</a:t>
                </a:r>
                <a:r>
                  <a:rPr lang="en" altLang="zh-CN" sz="1800" i="1" dirty="0">
                    <a:solidFill>
                      <a:srgbClr val="000000"/>
                    </a:solidFill>
                    <a:effectLst/>
                    <a:latin typeface="LibertineMathMI"/>
                  </a:rPr>
                  <a:t>𝛽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, NPU processing capacity is not enough and the CPU is idle, so feeding more data into NPU cannot gain any benefit.</a:t>
                </a:r>
              </a:p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final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are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aggregated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from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FP32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and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INT8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LinLibertineT"/>
                  </a:rPr>
                  <a:t>weights.</a:t>
                </a:r>
                <a:endParaRPr lang="en" altLang="zh-CN" dirty="0"/>
              </a:p>
              <a:p>
                <a:endParaRPr lang="en" altLang="zh-CN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16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We implement an end-to-end prototype of </a:t>
            </a:r>
            <a:r>
              <a:rPr kumimoji="1" lang="en-US" altLang="zh-CN" dirty="0" err="1"/>
              <a:t>socflow</a:t>
            </a:r>
            <a:r>
              <a:rPr kumimoji="1" lang="en" altLang="zh-CN" dirty="0"/>
              <a:t> on the Android OS.</a:t>
            </a:r>
          </a:p>
          <a:p>
            <a:r>
              <a:rPr kumimoji="1" lang="en" altLang="zh-CN" dirty="0"/>
              <a:t>Our evaluation </a:t>
            </a:r>
            <a:r>
              <a:rPr kumimoji="1" lang="en-US" altLang="zh-CN" dirty="0"/>
              <a:t>contains</a:t>
            </a:r>
            <a:r>
              <a:rPr kumimoji="1" lang="en" altLang="zh-CN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/>
              <a:t>SoCs,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industry</a:t>
            </a:r>
            <a:r>
              <a:rPr kumimoji="1" lang="zh-CN" altLang="en-US" dirty="0"/>
              <a:t>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Distributed machine learning baselines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zh-CN" altLang="en-US" dirty="0"/>
              <a:t> </a:t>
            </a:r>
            <a:r>
              <a:rPr lang="en-US" altLang="zh-CN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Parameter Server</a:t>
            </a:r>
            <a:r>
              <a:rPr lang="zh-CN" alt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ring-all</a:t>
            </a:r>
            <a:r>
              <a:rPr lang="zh-CN" alt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reduce,</a:t>
            </a:r>
            <a:r>
              <a:rPr lang="zh-CN" alt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baselines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HiPress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published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sosp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published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asplos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23,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federated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FedAvg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FedAvg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zh-CN" alt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327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 that all training tasks finish within two hours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than the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 time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294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unleash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NPU’s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data-parallel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training.</a:t>
            </a:r>
            <a:endParaRPr lang="zh-CN" altLang="en-US" sz="12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087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GPUs,</a:t>
            </a:r>
            <a:r>
              <a:rPr kumimoji="1" lang="zh-CN" altLang="en-US" dirty="0"/>
              <a:t> </a:t>
            </a:r>
            <a:r>
              <a:rPr lang="en-US" altLang="zh-CN" sz="12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small-to-medium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arises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socs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small-to-medium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974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conclusion,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efficient DNN training engine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for SoC-Clusters</a:t>
            </a:r>
            <a:r>
              <a:rPr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exploits</a:t>
            </a:r>
            <a:r>
              <a:rPr kumimoji="1" lang="zh-CN" altLang="en-US" sz="12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group-wise parallelism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data-parallel mixed-precision training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negligible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loss.</a:t>
            </a:r>
          </a:p>
          <a:p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for your listening.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questions about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SoCFlow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please ask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Daliang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 via this e-mail address.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interested in our affordable AI systems, please refer to this web site for more details.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CA7C5D-8C16-1848-AD0C-70F8748D5D4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7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Its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physical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structure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shown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picture.</a:t>
            </a:r>
          </a:p>
          <a:p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deliver</a:t>
            </a:r>
            <a:r>
              <a:rPr lang="zh-CN" altLang="en-US" sz="2800" dirty="0"/>
              <a:t> </a:t>
            </a:r>
            <a:r>
              <a:rPr lang="en-US" altLang="zh-CN" sz="2800" dirty="0"/>
              <a:t>dense</a:t>
            </a:r>
            <a:r>
              <a:rPr lang="zh-CN" altLang="en-US" sz="2800" dirty="0"/>
              <a:t> </a:t>
            </a:r>
            <a:r>
              <a:rPr lang="en-US" altLang="zh-CN" sz="2800" dirty="0"/>
              <a:t>computing</a:t>
            </a:r>
            <a:r>
              <a:rPr lang="zh-CN" altLang="en-US" sz="2800" dirty="0"/>
              <a:t> </a:t>
            </a:r>
            <a:r>
              <a:rPr lang="en-US" altLang="zh-CN" sz="2800" dirty="0"/>
              <a:t>capacity</a:t>
            </a:r>
            <a:r>
              <a:rPr lang="zh-CN" altLang="en-US" sz="2800" dirty="0"/>
              <a:t>，</a:t>
            </a:r>
            <a:r>
              <a:rPr lang="en-US" altLang="zh-CN" sz="2800" dirty="0"/>
              <a:t>such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en" altLang="zh-CN" sz="2800" dirty="0"/>
              <a:t> 60x Snapdragon 865, thus 480x physical cores in a 2U rack</a:t>
            </a:r>
            <a:r>
              <a:rPr lang="en-US" altLang="zh-CN" sz="2800" dirty="0"/>
              <a:t>.</a:t>
            </a:r>
          </a:p>
          <a:p>
            <a:r>
              <a:rPr lang="en-US" altLang="zh-CN" sz="2800" dirty="0"/>
              <a:t>(click1)</a:t>
            </a:r>
            <a:r>
              <a:rPr lang="en" altLang="zh-CN" sz="2800" dirty="0"/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Each chip in the cluster has an octa-core </a:t>
            </a:r>
            <a:r>
              <a:rPr lang="en" altLang="zh-CN" sz="1800" dirty="0" err="1">
                <a:solidFill>
                  <a:srgbClr val="000000"/>
                </a:solidFill>
                <a:effectLst/>
                <a:latin typeface="LinLibertineT"/>
              </a:rPr>
              <a:t>Kryo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585 CPU, an Adreno 650 GPU, a Hexagon 69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8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digital signal processor (DSP) that can function as a type of NPU, and 12GB LPDDR5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memory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2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Since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each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SoC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same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smartphone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chip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which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has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same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ability to run native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mobile applications without any modification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endParaRPr lang="en" altLang="zh-CN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>
                <a:effectLst/>
                <a:latin typeface="Arial" panose="020B0604020202020204" pitchFamily="34" charset="0"/>
              </a:rPr>
              <a:t>millions of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them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have been deployed in edge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clouds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or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base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stations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to serve mobile applications, such as cloud gaming and live streaming.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However,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the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real-world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deployment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traces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we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find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that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such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soc-clusters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are severely under-utilized,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click1</a:t>
            </a:r>
            <a:endParaRPr lang="en" altLang="zh-CN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>
                <a:effectLst/>
                <a:latin typeface="Arial" panose="020B0604020202020204" pitchFamily="34" charset="0"/>
              </a:rPr>
              <a:t> e.g.,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the average CPU usage of more than 95% SoCs is under 20%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from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am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to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8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(click2)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>
                <a:effectLst/>
                <a:latin typeface="Arial" panose="020B0604020202020204" pitchFamily="34" charset="0"/>
              </a:rPr>
              <a:t>To harvest such free cycles,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can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we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perform deep learning (DL) training tasks on idle SoC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since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Training workloads</a:t>
            </a:r>
            <a:r>
              <a:rPr lang="zh-CN" altLang="en-US" dirty="0"/>
              <a:t> </a:t>
            </a:r>
            <a:r>
              <a:rPr lang="en-US" altLang="zh-CN" dirty="0"/>
              <a:t>are predictable</a:t>
            </a:r>
            <a:r>
              <a:rPr lang="zh-CN" altLang="en-US" dirty="0"/>
              <a:t> </a:t>
            </a:r>
            <a:r>
              <a:rPr lang="en-US" altLang="zh-CN" dirty="0"/>
              <a:t>and delay-tolerable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?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78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we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find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two distinct challenges when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doing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that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(click1)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The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first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one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dirty="0"/>
              <a:t>Scarce network bandwidth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1Gbps.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gaming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training.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(click2)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SoCs</a:t>
            </a:r>
            <a:r>
              <a:rPr lang="zh-CN" altLang="en-US" dirty="0"/>
              <a:t> </a:t>
            </a:r>
            <a:r>
              <a:rPr lang="en-US" altLang="zh-CN" dirty="0"/>
              <a:t>finds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32-SoC inter-PCB board gra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dient communication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delay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2.3–9.8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more than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that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SoCs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(click2)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Heterogeneous processors with mixed data formats.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SoCs</a:t>
            </a:r>
            <a:r>
              <a:rPr lang="zh-CN" altLang="en-US" dirty="0"/>
              <a:t> </a:t>
            </a:r>
            <a:r>
              <a:rPr lang="en-US" altLang="zh-CN" dirty="0"/>
              <a:t>typically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FP32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INT8</a:t>
            </a:r>
            <a:r>
              <a:rPr lang="zh-CN" altLang="en-US" dirty="0"/>
              <a:t> </a:t>
            </a:r>
            <a:r>
              <a:rPr lang="en-US" altLang="zh-CN" dirty="0"/>
              <a:t>computation.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" altLang="zh-C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heterogeneity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5%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VGG-11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ResNet18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SoCFlow</a:t>
            </a:r>
            <a:r>
              <a:rPr kumimoji="1" lang="en-US" altLang="zh-CN" dirty="0"/>
              <a:t>.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T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he first framework that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can efficiently train DNN models on SoC-Cluster servers.</a:t>
            </a:r>
          </a:p>
          <a:p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click1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2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）</a:t>
            </a:r>
            <a:endParaRPr kumimoji="1" lang="en" altLang="zh-CN" b="0" i="0" dirty="0">
              <a:effectLst/>
              <a:latin typeface="Arial" panose="020B0604020202020204" pitchFamily="34" charset="0"/>
            </a:endParaRPr>
          </a:p>
          <a:p>
            <a:r>
              <a:rPr kumimoji="1" lang="en-US" altLang="zh-CN" dirty="0" err="1"/>
              <a:t>SoCFlow</a:t>
            </a:r>
            <a:r>
              <a:rPr kumimoji="1" lang="en" altLang="zh-CN" dirty="0"/>
              <a:t> takes the training datasets and the DNN to be trained as input.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click3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" altLang="zh-CN" dirty="0"/>
              <a:t>Ahead of the training, it determines how SoCs will be orchestrated, such as SoC grouping, gradients synchronizing frequency, and aggregation methodology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(click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6)</a:t>
            </a:r>
            <a:endParaRPr kumimoji="1" lang="en" altLang="zh-CN" dirty="0"/>
          </a:p>
          <a:p>
            <a:r>
              <a:rPr kumimoji="1" lang="en" altLang="zh-CN" dirty="0"/>
              <a:t>Then, it dispatches the training data and model to each </a:t>
            </a:r>
            <a:r>
              <a:rPr kumimoji="1" lang="en" altLang="zh-CN" dirty="0" err="1"/>
              <a:t>SoC.</a:t>
            </a:r>
            <a:endParaRPr kumimoji="1" lang="en" altLang="zh-CN" dirty="0"/>
          </a:p>
          <a:p>
            <a:r>
              <a:rPr kumimoji="1" lang="en-US" altLang="zh-CN" dirty="0"/>
              <a:t>(click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8)</a:t>
            </a:r>
          </a:p>
          <a:p>
            <a:r>
              <a:rPr kumimoji="1" lang="en" altLang="zh-CN" dirty="0"/>
              <a:t>It supports FP32-based training on CPU, Int8-based training on mobile NPU, or mixed-precision training with both.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25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It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includes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two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novel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techniques.</a:t>
            </a:r>
            <a:endParaRPr lang="en" altLang="zh-CN" b="0" i="0" dirty="0">
              <a:effectLst/>
              <a:latin typeface="Arial" panose="020B0604020202020204" pitchFamily="34" charset="0"/>
            </a:endParaRPr>
          </a:p>
          <a:p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click1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）</a:t>
            </a:r>
            <a:endParaRPr kumimoji="1"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kumimoji="1" lang="en-US" altLang="zh-CN" dirty="0"/>
              <a:t>First,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Group-wise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bottleneck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click2</a:t>
            </a:r>
            <a:r>
              <a:rPr kumimoji="1" lang="zh-CN" altLang="en-US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sz="1200" b="1" dirty="0">
              <a:ln w="6600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challenge,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Data-parallel Mixed-precision Training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r>
              <a:rPr lang="zh-CN" altLang="en-US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1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technique,</a:t>
            </a:r>
            <a:endParaRPr lang="en-US" altLang="zh-CN" sz="1200" b="1" dirty="0">
              <a:ln w="6600">
                <a:noFill/>
                <a:prstDash val="solid"/>
              </a:ln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36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1104851"/>
            <a:ext cx="12222000" cy="2028181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834391" y="1289846"/>
            <a:ext cx="3425851" cy="1663063"/>
            <a:chOff x="3702709" y="1374199"/>
            <a:chExt cx="6365343" cy="35941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480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/>
          </p:nvPr>
        </p:nvSpPr>
        <p:spPr>
          <a:xfrm>
            <a:off x="1524000" y="176047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EFC037-E134-1E4A-B3C8-944BAFF08A99}"/>
              </a:ext>
            </a:extLst>
          </p:cNvPr>
          <p:cNvSpPr/>
          <p:nvPr userDrawn="1"/>
        </p:nvSpPr>
        <p:spPr>
          <a:xfrm>
            <a:off x="-30000" y="6003791"/>
            <a:ext cx="12222000" cy="854209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869949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096625" cy="800101"/>
          </a:xfrm>
        </p:spPr>
        <p:txBody>
          <a:bodyPr anchor="ctr">
            <a:normAutofit/>
          </a:bodyPr>
          <a:lstStyle>
            <a:lvl1pPr>
              <a:defRPr sz="4000" b="0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98411"/>
            <a:ext cx="11096625" cy="5078552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46862"/>
            <a:ext cx="12192000" cy="216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838481" y="-230470"/>
            <a:ext cx="2353519" cy="1328881"/>
            <a:chOff x="3702709" y="1374199"/>
            <a:chExt cx="6365343" cy="35941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3929063" cy="6858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0340" y="2002631"/>
            <a:ext cx="3308380" cy="2852737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5400" b="1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节标题名称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5" y="647699"/>
            <a:ext cx="5562600" cy="556260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623062" y="992584"/>
            <a:ext cx="6838426" cy="4872830"/>
          </a:xfrm>
        </p:spPr>
        <p:txBody>
          <a:bodyPr anchor="ctr">
            <a:normAutofit/>
          </a:bodyPr>
          <a:lstStyle>
            <a:lvl1pPr marL="514350" indent="-514350">
              <a:buFont typeface="Wingdings" panose="05000000000000000000" pitchFamily="2" charset="2"/>
              <a:buChar char="p"/>
              <a:defRPr sz="32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971550" indent="-514350">
              <a:buFont typeface="Wingdings" panose="05000000000000000000" pitchFamily="2" charset="2"/>
              <a:buChar char="p"/>
              <a:defRPr sz="28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371600" indent="-457200">
              <a:buFont typeface="Wingdings" panose="05000000000000000000" pitchFamily="2" charset="2"/>
              <a:buChar char="p"/>
              <a:defRPr sz="24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8288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2860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E7ED-17C3-094E-8711-274E02309F6B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32.em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26.png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33.em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5" Type="http://schemas.openxmlformats.org/officeDocument/2006/relationships/image" Target="../media/image26.png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5" Type="http://schemas.openxmlformats.org/officeDocument/2006/relationships/image" Target="../media/image26.png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tif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hyperlink" Target="http://www.liuxuanzhe.com/" TargetMode="External"/><Relationship Id="rId10" Type="http://schemas.openxmlformats.org/officeDocument/2006/relationships/image" Target="../media/image46.png"/><Relationship Id="rId4" Type="http://schemas.openxmlformats.org/officeDocument/2006/relationships/hyperlink" Target="mailto:xudaliang@pku.edu.cn" TargetMode="Externa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1">
            <a:extLst>
              <a:ext uri="{FF2B5EF4-FFF2-40B4-BE49-F238E27FC236}">
                <a16:creationId xmlns:a16="http://schemas.microsoft.com/office/drawing/2014/main" id="{AF0A36F0-4513-3D41-BCF9-2510EE83CB23}"/>
              </a:ext>
            </a:extLst>
          </p:cNvPr>
          <p:cNvSpPr txBox="1">
            <a:spLocks/>
          </p:cNvSpPr>
          <p:nvPr/>
        </p:nvSpPr>
        <p:spPr>
          <a:xfrm>
            <a:off x="992372" y="2558001"/>
            <a:ext cx="10207256" cy="123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Daliang</a:t>
            </a:r>
            <a:r>
              <a:rPr kumimoji="1"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</a:t>
            </a:r>
            <a:r>
              <a:rPr kumimoji="1" lang="zh-CN" altLang="en-US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*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Mengwei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</a:t>
            </a:r>
            <a:r>
              <a:rPr kumimoji="1" lang="zh-CN" altLang="en-US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*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Chiheng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Lou,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Zhang,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Huang,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Xin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Jin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Xuanzhe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Liu</a:t>
            </a:r>
            <a:endParaRPr kumimoji="1" lang="en-US" altLang="zh-CN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(*co-primary)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821322"/>
            <a:ext cx="12192000" cy="1233648"/>
          </a:xfrm>
        </p:spPr>
        <p:txBody>
          <a:bodyPr>
            <a:noAutofit/>
          </a:bodyPr>
          <a:lstStyle/>
          <a:p>
            <a:r>
              <a:rPr lang="en-US" altLang="zh-CN" sz="3600" b="1" dirty="0" err="1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SoCFlow</a:t>
            </a:r>
            <a:r>
              <a:rPr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: Efficient and Scalable DNN Training on</a:t>
            </a:r>
            <a:br>
              <a:rPr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SoC-Clustered Edge Servers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66" y="3903633"/>
            <a:ext cx="2415568" cy="676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61" y="3878252"/>
            <a:ext cx="2704707" cy="726890"/>
          </a:xfrm>
          <a:prstGeom prst="rect">
            <a:avLst/>
          </a:prstGeom>
        </p:spPr>
      </p:pic>
      <p:pic>
        <p:nvPicPr>
          <p:cNvPr id="2050" name="Picture 2" descr="ASPLOS Conference">
            <a:extLst>
              <a:ext uri="{FF2B5EF4-FFF2-40B4-BE49-F238E27FC236}">
                <a16:creationId xmlns:a16="http://schemas.microsoft.com/office/drawing/2014/main" id="{08054CB2-3D42-E845-817D-6C343C53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64" y="4951149"/>
            <a:ext cx="4575858" cy="85678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3A445B5-C2C1-7D4B-9F01-42DBB1C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72" y="4999933"/>
            <a:ext cx="1784109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561C68D-D337-CA4D-8367-0FB075EBD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04" y="5159756"/>
            <a:ext cx="1732692" cy="5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0358BFC5-E2C8-7741-9A86-27DF865C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33" y="5116061"/>
            <a:ext cx="1844266" cy="6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1A2F039-5722-924D-9616-6400EEB1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226" y="2164045"/>
            <a:ext cx="5908158" cy="42605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Group-wise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线形标注 1 26">
            <a:extLst>
              <a:ext uri="{FF2B5EF4-FFF2-40B4-BE49-F238E27FC236}">
                <a16:creationId xmlns:a16="http://schemas.microsoft.com/office/drawing/2014/main" id="{8FF51359-0CC2-BE4B-B13E-DCB66D9D9290}"/>
              </a:ext>
            </a:extLst>
          </p:cNvPr>
          <p:cNvSpPr/>
          <p:nvPr/>
        </p:nvSpPr>
        <p:spPr>
          <a:xfrm>
            <a:off x="1616542" y="2820994"/>
            <a:ext cx="2743200" cy="1039233"/>
          </a:xfrm>
          <a:prstGeom prst="borderCallout1">
            <a:avLst>
              <a:gd name="adj1" fmla="val 51815"/>
              <a:gd name="adj2" fmla="val 107590"/>
              <a:gd name="adj3" fmla="val 116566"/>
              <a:gd name="adj4" fmla="val 155724"/>
            </a:avLst>
          </a:prstGeom>
          <a:solidFill>
            <a:srgbClr val="820000">
              <a:alpha val="7989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b="1" dirty="0"/>
              <a:t>Epoch-grain: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Inter-group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aggregation</a:t>
            </a:r>
            <a:endParaRPr kumimoji="1" lang="zh-CN" altLang="en-US" sz="2000" dirty="0"/>
          </a:p>
        </p:txBody>
      </p:sp>
      <p:sp>
        <p:nvSpPr>
          <p:cNvPr id="28" name="线形标注 1 27">
            <a:extLst>
              <a:ext uri="{FF2B5EF4-FFF2-40B4-BE49-F238E27FC236}">
                <a16:creationId xmlns:a16="http://schemas.microsoft.com/office/drawing/2014/main" id="{FF0B977A-77CD-BC4F-9481-50A285E540A6}"/>
              </a:ext>
            </a:extLst>
          </p:cNvPr>
          <p:cNvSpPr/>
          <p:nvPr/>
        </p:nvSpPr>
        <p:spPr>
          <a:xfrm>
            <a:off x="1543456" y="5149174"/>
            <a:ext cx="3004542" cy="1101123"/>
          </a:xfrm>
          <a:prstGeom prst="borderCallout1">
            <a:avLst>
              <a:gd name="adj1" fmla="val 40376"/>
              <a:gd name="adj2" fmla="val 101924"/>
              <a:gd name="adj3" fmla="val 14500"/>
              <a:gd name="adj4" fmla="val 146406"/>
            </a:avLst>
          </a:prstGeom>
          <a:solidFill>
            <a:srgbClr val="820000">
              <a:alpha val="7989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b="1" dirty="0"/>
              <a:t>Batch-grain: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Intra-group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gradients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aggregation</a:t>
            </a:r>
            <a:endParaRPr kumimoji="1"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57EE62-330F-954F-9752-9FC20D84905F}"/>
              </a:ext>
            </a:extLst>
          </p:cNvPr>
          <p:cNvSpPr txBox="1"/>
          <p:nvPr/>
        </p:nvSpPr>
        <p:spPr>
          <a:xfrm>
            <a:off x="2347866" y="1324063"/>
            <a:ext cx="876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network capacity of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SoC-Cluster lies somewhere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high-speed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wireless network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id="{AFA01500-87AF-9D44-9D88-2AA73040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300" y="1160030"/>
            <a:ext cx="970482" cy="970482"/>
          </a:xfrm>
          <a:prstGeom prst="rect">
            <a:avLst/>
          </a:prstGeom>
        </p:spPr>
      </p:pic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8A27207-3413-5D4B-869D-6F631D04E112}"/>
              </a:ext>
            </a:extLst>
          </p:cNvPr>
          <p:cNvCxnSpPr>
            <a:cxnSpLocks/>
          </p:cNvCxnSpPr>
          <p:nvPr/>
        </p:nvCxnSpPr>
        <p:spPr>
          <a:xfrm flipV="1">
            <a:off x="4724461" y="5337717"/>
            <a:ext cx="1062193" cy="196220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892FE842-501C-E34F-9F26-2631E58CFAFE}"/>
              </a:ext>
            </a:extLst>
          </p:cNvPr>
          <p:cNvCxnSpPr>
            <a:cxnSpLocks/>
          </p:cNvCxnSpPr>
          <p:nvPr/>
        </p:nvCxnSpPr>
        <p:spPr>
          <a:xfrm>
            <a:off x="4601737" y="3340610"/>
            <a:ext cx="1271239" cy="599488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664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>
            <a:extLst>
              <a:ext uri="{FF2B5EF4-FFF2-40B4-BE49-F238E27FC236}">
                <a16:creationId xmlns:a16="http://schemas.microsoft.com/office/drawing/2014/main" id="{2C90AEAE-8E42-AC43-A0D4-70A9606E1B3B}"/>
              </a:ext>
            </a:extLst>
          </p:cNvPr>
          <p:cNvSpPr/>
          <p:nvPr/>
        </p:nvSpPr>
        <p:spPr>
          <a:xfrm>
            <a:off x="1288145" y="4957325"/>
            <a:ext cx="9814077" cy="10696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7402A1-7598-D54E-B2F0-9170917B1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575" y="1365871"/>
            <a:ext cx="6496119" cy="108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(N)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B79F1C-A92B-9747-9EBD-7720925672D9}"/>
              </a:ext>
            </a:extLst>
          </p:cNvPr>
          <p:cNvSpPr txBox="1"/>
          <p:nvPr/>
        </p:nvSpPr>
        <p:spPr>
          <a:xfrm>
            <a:off x="1907947" y="1622780"/>
            <a:ext cx="388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Per-epoch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time is negatively correlated to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N)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9B95C2-A79A-CA4A-A81D-FA5B100592D7}"/>
              </a:ext>
            </a:extLst>
          </p:cNvPr>
          <p:cNvSpPr txBox="1"/>
          <p:nvPr/>
        </p:nvSpPr>
        <p:spPr>
          <a:xfrm>
            <a:off x="1977042" y="3058986"/>
            <a:ext cx="4145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onvergence accuracy exhibits a negative correlation with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i="1" dirty="0"/>
              <a:t>N)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BE5CE0-4686-994E-AD71-C9CE66923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871" y="2669486"/>
            <a:ext cx="2735698" cy="17601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F94145-E60B-FA41-BC83-3A5076B85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83" y="2669486"/>
            <a:ext cx="2735698" cy="176017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0A046C7-E3EF-5D44-9042-792E3611EB8B}"/>
              </a:ext>
            </a:extLst>
          </p:cNvPr>
          <p:cNvSpPr/>
          <p:nvPr/>
        </p:nvSpPr>
        <p:spPr>
          <a:xfrm>
            <a:off x="6860746" y="4128053"/>
            <a:ext cx="1869899" cy="29061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C37272-6639-CB48-BBA5-5B080F86C119}"/>
              </a:ext>
            </a:extLst>
          </p:cNvPr>
          <p:cNvSpPr/>
          <p:nvPr/>
        </p:nvSpPr>
        <p:spPr>
          <a:xfrm>
            <a:off x="7511612" y="1949643"/>
            <a:ext cx="317577" cy="321972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60A2E2-9F02-0847-9C65-46DF2E242904}"/>
              </a:ext>
            </a:extLst>
          </p:cNvPr>
          <p:cNvSpPr/>
          <p:nvPr/>
        </p:nvSpPr>
        <p:spPr>
          <a:xfrm>
            <a:off x="10359593" y="1536679"/>
            <a:ext cx="317577" cy="321972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991B26-294E-2F4D-9F1C-0FDA65EF5919}"/>
              </a:ext>
            </a:extLst>
          </p:cNvPr>
          <p:cNvSpPr txBox="1"/>
          <p:nvPr/>
        </p:nvSpPr>
        <p:spPr>
          <a:xfrm>
            <a:off x="8294508" y="4080113"/>
            <a:ext cx="476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417AED1-5F3E-DA43-BBA2-43E03428FD57}"/>
              </a:ext>
            </a:extLst>
          </p:cNvPr>
          <p:cNvSpPr/>
          <p:nvPr/>
        </p:nvSpPr>
        <p:spPr>
          <a:xfrm>
            <a:off x="9742220" y="4128053"/>
            <a:ext cx="1869899" cy="29061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FCA03-2CA4-A54A-8584-B5E432E9CED7}"/>
              </a:ext>
            </a:extLst>
          </p:cNvPr>
          <p:cNvSpPr txBox="1"/>
          <p:nvPr/>
        </p:nvSpPr>
        <p:spPr>
          <a:xfrm>
            <a:off x="11102222" y="4091110"/>
            <a:ext cx="476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4791D31-D1FA-BE48-B1A5-1574F9B78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643" y="1622780"/>
            <a:ext cx="629382" cy="629382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86FF496-6D51-314B-9D08-96FF11BF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571" y="3052365"/>
            <a:ext cx="629382" cy="62938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02E1368-64B5-A845-A5E2-945CB1C2A4CC}"/>
              </a:ext>
            </a:extLst>
          </p:cNvPr>
          <p:cNvSpPr/>
          <p:nvPr/>
        </p:nvSpPr>
        <p:spPr>
          <a:xfrm>
            <a:off x="1336955" y="5072151"/>
            <a:ext cx="793767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sz="2400" b="1" dirty="0">
              <a:ln w="9525">
                <a:noFill/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" grpId="0"/>
      <p:bldP spid="14" grpId="0"/>
      <p:bldP spid="17" grpId="0" animBg="1"/>
      <p:bldP spid="17" grpId="1" animBg="1"/>
      <p:bldP spid="18" grpId="0" animBg="1"/>
      <p:bldP spid="19" grpId="0" animBg="1"/>
      <p:bldP spid="20" grpId="0"/>
      <p:bldP spid="21" grpId="0" animBg="1"/>
      <p:bldP spid="21" grpId="1" animBg="1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9CCD5A87-B7DF-7E4F-90B2-5A881E71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817" y="1390673"/>
            <a:ext cx="8845686" cy="99764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Observation: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 training accuracy observed during the initial epoch closely mirrors the behavior of convergence accuracy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B04A92F-3830-A949-BCE7-96962765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84" y="2734150"/>
            <a:ext cx="3245682" cy="20883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5D22D63-9827-154A-8A79-1F8781737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201" y="2700872"/>
            <a:ext cx="3245682" cy="208830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337016C-DD1D-0344-B50C-F23EF4202299}"/>
              </a:ext>
            </a:extLst>
          </p:cNvPr>
          <p:cNvSpPr/>
          <p:nvPr/>
        </p:nvSpPr>
        <p:spPr>
          <a:xfrm>
            <a:off x="5003828" y="4988749"/>
            <a:ext cx="2313432" cy="1124712"/>
          </a:xfrm>
          <a:prstGeom prst="rect">
            <a:avLst/>
          </a:prstGeom>
          <a:solidFill>
            <a:srgbClr val="820000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logical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group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size</a:t>
            </a:r>
            <a:endParaRPr kumimoji="1" lang="zh-CN" altLang="en-US" sz="2400" dirty="0"/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1B8B044D-203A-7E43-BDB3-0BA68B658D63}"/>
              </a:ext>
            </a:extLst>
          </p:cNvPr>
          <p:cNvCxnSpPr>
            <a:cxnSpLocks/>
          </p:cNvCxnSpPr>
          <p:nvPr/>
        </p:nvCxnSpPr>
        <p:spPr>
          <a:xfrm flipV="1">
            <a:off x="7433912" y="4066163"/>
            <a:ext cx="776233" cy="9976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29EBC564-45F2-FC42-AD6C-57BF5F83C046}"/>
              </a:ext>
            </a:extLst>
          </p:cNvPr>
          <p:cNvCxnSpPr>
            <a:cxnSpLocks/>
          </p:cNvCxnSpPr>
          <p:nvPr/>
        </p:nvCxnSpPr>
        <p:spPr>
          <a:xfrm flipH="1" flipV="1">
            <a:off x="2963694" y="4066163"/>
            <a:ext cx="1900136" cy="9792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52">
            <a:extLst>
              <a:ext uri="{FF2B5EF4-FFF2-40B4-BE49-F238E27FC236}">
                <a16:creationId xmlns:a16="http://schemas.microsoft.com/office/drawing/2014/main" id="{40DFE262-6D3C-3848-BFE9-F460747E5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159" y="1244415"/>
            <a:ext cx="970482" cy="970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0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715" y="328875"/>
            <a:ext cx="11332104" cy="10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topologies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6">
            <a:extLst>
              <a:ext uri="{FF2B5EF4-FFF2-40B4-BE49-F238E27FC236}">
                <a16:creationId xmlns:a16="http://schemas.microsoft.com/office/drawing/2014/main" id="{633C8478-C517-FE41-85E1-445DA8C6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67" y="1168039"/>
            <a:ext cx="858316" cy="85831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BE4B1A75-A7A8-EB47-A14E-E26CA6426C93}"/>
              </a:ext>
            </a:extLst>
          </p:cNvPr>
          <p:cNvSpPr txBox="1"/>
          <p:nvPr/>
        </p:nvSpPr>
        <p:spPr>
          <a:xfrm>
            <a:off x="3474413" y="1225512"/>
            <a:ext cx="570301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i="1" dirty="0"/>
              <a:t>Group</a:t>
            </a:r>
            <a:r>
              <a:rPr lang="zh-CN" altLang="en-US" b="1" i="1" dirty="0"/>
              <a:t> </a:t>
            </a:r>
            <a:r>
              <a:rPr lang="en-US" altLang="zh-CN" b="1" i="1" dirty="0"/>
              <a:t>size</a:t>
            </a:r>
            <a:r>
              <a:rPr lang="zh-CN" altLang="en-US" b="1" i="1" dirty="0"/>
              <a:t> </a:t>
            </a:r>
            <a:r>
              <a:rPr lang="en-US" altLang="zh-CN" b="1" i="1" dirty="0"/>
              <a:t>!=</a:t>
            </a:r>
            <a:r>
              <a:rPr lang="zh-CN" altLang="en-US" b="1" i="1" dirty="0"/>
              <a:t> </a:t>
            </a:r>
            <a:r>
              <a:rPr lang="en-US" altLang="zh-CN" b="1" i="1" dirty="0"/>
              <a:t>physical</a:t>
            </a:r>
            <a:r>
              <a:rPr lang="zh-CN" altLang="en-US" b="1" i="1" dirty="0"/>
              <a:t> </a:t>
            </a:r>
            <a:r>
              <a:rPr lang="en-US" altLang="zh-CN" b="1" i="1" dirty="0"/>
              <a:t>PCB</a:t>
            </a:r>
            <a:r>
              <a:rPr lang="zh-CN" altLang="en-US" b="1" i="1" dirty="0"/>
              <a:t> </a:t>
            </a:r>
            <a:r>
              <a:rPr lang="en-US" altLang="zh-CN" b="1" i="1" dirty="0"/>
              <a:t>SoC</a:t>
            </a:r>
            <a:r>
              <a:rPr lang="zh-CN" altLang="en-US" b="1" i="1" dirty="0"/>
              <a:t> </a:t>
            </a:r>
            <a:r>
              <a:rPr lang="en-US" altLang="zh-CN" b="1" i="1" dirty="0"/>
              <a:t>size</a:t>
            </a:r>
            <a:r>
              <a:rPr lang="zh-CN" altLang="en-US" b="1" i="1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334FD-DB0E-9144-A62F-58394312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61" y="2881601"/>
            <a:ext cx="1250991" cy="27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71449F-2F00-0749-9E2B-4E615434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29" y="2901347"/>
            <a:ext cx="1311969" cy="213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44F084C8-FBD4-C149-BDF0-83B12899BEB8}"/>
              </a:ext>
            </a:extLst>
          </p:cNvPr>
          <p:cNvSpPr txBox="1"/>
          <p:nvPr/>
        </p:nvSpPr>
        <p:spPr>
          <a:xfrm>
            <a:off x="1784829" y="2144217"/>
            <a:ext cx="1766395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Logical</a:t>
            </a:r>
            <a:r>
              <a:rPr lang="zh-CN" altLang="en-US" sz="1800" dirty="0"/>
              <a:t> </a:t>
            </a:r>
            <a:r>
              <a:rPr lang="en-US" altLang="zh-CN" sz="1800" dirty="0"/>
              <a:t>group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3</a:t>
            </a:r>
            <a:endParaRPr lang="zh-CN" altLang="en-US" sz="18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89BA7B6-4AF7-854B-A178-41759FB16D44}"/>
              </a:ext>
            </a:extLst>
          </p:cNvPr>
          <p:cNvSpPr txBox="1"/>
          <p:nvPr/>
        </p:nvSpPr>
        <p:spPr>
          <a:xfrm>
            <a:off x="3505446" y="2187253"/>
            <a:ext cx="1583071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Physical</a:t>
            </a:r>
            <a:r>
              <a:rPr lang="zh-CN" altLang="en-US" sz="1800" dirty="0"/>
              <a:t> </a:t>
            </a:r>
            <a:r>
              <a:rPr lang="en-US" altLang="zh-CN" sz="1800" dirty="0"/>
              <a:t>PCB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5</a:t>
            </a:r>
            <a:endParaRPr lang="zh-CN" altLang="en-US" sz="1800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03E722B-EBE8-C241-935C-FBF88D66DB21}"/>
              </a:ext>
            </a:extLst>
          </p:cNvPr>
          <p:cNvGrpSpPr/>
          <p:nvPr/>
        </p:nvGrpSpPr>
        <p:grpSpPr>
          <a:xfrm>
            <a:off x="5018231" y="3802140"/>
            <a:ext cx="866164" cy="651396"/>
            <a:chOff x="4453736" y="5541563"/>
            <a:chExt cx="1174088" cy="651396"/>
          </a:xfrm>
        </p:grpSpPr>
        <p:sp>
          <p:nvSpPr>
            <p:cNvPr id="67" name="右箭头 66">
              <a:extLst>
                <a:ext uri="{FF2B5EF4-FFF2-40B4-BE49-F238E27FC236}">
                  <a16:creationId xmlns:a16="http://schemas.microsoft.com/office/drawing/2014/main" id="{484ECA54-88C3-574D-A78D-6CF92C566B10}"/>
                </a:ext>
              </a:extLst>
            </p:cNvPr>
            <p:cNvSpPr/>
            <p:nvPr/>
          </p:nvSpPr>
          <p:spPr>
            <a:xfrm>
              <a:off x="4455267" y="5541563"/>
              <a:ext cx="1172557" cy="651396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B8EBB07-D8F5-F44E-9F08-DC2BF1922255}"/>
                </a:ext>
              </a:extLst>
            </p:cNvPr>
            <p:cNvSpPr txBox="1"/>
            <p:nvPr/>
          </p:nvSpPr>
          <p:spPr>
            <a:xfrm>
              <a:off x="4453736" y="5682595"/>
              <a:ext cx="1125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A113CB02-91BA-1A42-AEC9-503767EBE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659" y="2716831"/>
            <a:ext cx="3474883" cy="3113244"/>
          </a:xfrm>
          <a:prstGeom prst="rect">
            <a:avLst/>
          </a:prstGeom>
        </p:spPr>
      </p:pic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6D14D5D0-D4E4-5E45-BC96-86987E14EA89}"/>
              </a:ext>
            </a:extLst>
          </p:cNvPr>
          <p:cNvCxnSpPr>
            <a:cxnSpLocks/>
          </p:cNvCxnSpPr>
          <p:nvPr/>
        </p:nvCxnSpPr>
        <p:spPr>
          <a:xfrm flipV="1">
            <a:off x="7767653" y="3306964"/>
            <a:ext cx="1451973" cy="544775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FFB76592-E55E-9542-8BE7-EFA7A84FB776}"/>
              </a:ext>
            </a:extLst>
          </p:cNvPr>
          <p:cNvCxnSpPr>
            <a:cxnSpLocks/>
          </p:cNvCxnSpPr>
          <p:nvPr/>
        </p:nvCxnSpPr>
        <p:spPr>
          <a:xfrm>
            <a:off x="7767653" y="4170151"/>
            <a:ext cx="1513850" cy="0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291925BB-42C3-8F4C-87B6-D4145FBC79E4}"/>
              </a:ext>
            </a:extLst>
          </p:cNvPr>
          <p:cNvCxnSpPr>
            <a:cxnSpLocks/>
          </p:cNvCxnSpPr>
          <p:nvPr/>
        </p:nvCxnSpPr>
        <p:spPr>
          <a:xfrm>
            <a:off x="7767653" y="4488564"/>
            <a:ext cx="1513850" cy="218026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F8C08884-ECA3-8D44-A2BF-F888F35EEE40}"/>
              </a:ext>
            </a:extLst>
          </p:cNvPr>
          <p:cNvSpPr txBox="1"/>
          <p:nvPr/>
        </p:nvSpPr>
        <p:spPr>
          <a:xfrm>
            <a:off x="3505446" y="5893408"/>
            <a:ext cx="137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zh-CN" altLang="en-US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5951974-E14B-CF40-A446-7BE5DDB564AB}"/>
              </a:ext>
            </a:extLst>
          </p:cNvPr>
          <p:cNvSpPr txBox="1"/>
          <p:nvPr/>
        </p:nvSpPr>
        <p:spPr>
          <a:xfrm>
            <a:off x="5927965" y="3666173"/>
            <a:ext cx="2005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Inter-PCB</a:t>
            </a:r>
            <a:r>
              <a:rPr lang="zh-CN" altLang="en-US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r>
              <a:rPr lang="en-US" altLang="zh-CN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668F2E-1D80-1543-A3A2-710850983482}"/>
              </a:ext>
            </a:extLst>
          </p:cNvPr>
          <p:cNvSpPr txBox="1"/>
          <p:nvPr/>
        </p:nvSpPr>
        <p:spPr>
          <a:xfrm>
            <a:off x="1764090" y="5614783"/>
            <a:ext cx="1459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Accuracy-speed</a:t>
            </a:r>
            <a:r>
              <a:rPr lang="zh-CN" altLang="en-US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trade-off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402F5A44-8CB6-C740-9DBD-EE6BFE5AE4D8}"/>
              </a:ext>
            </a:extLst>
          </p:cNvPr>
          <p:cNvCxnSpPr>
            <a:cxnSpLocks/>
          </p:cNvCxnSpPr>
          <p:nvPr/>
        </p:nvCxnSpPr>
        <p:spPr>
          <a:xfrm flipV="1">
            <a:off x="2376723" y="4989307"/>
            <a:ext cx="0" cy="644020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6BDD15D6-252A-C940-A399-5516EAD35148}"/>
              </a:ext>
            </a:extLst>
          </p:cNvPr>
          <p:cNvCxnSpPr>
            <a:cxnSpLocks/>
          </p:cNvCxnSpPr>
          <p:nvPr/>
        </p:nvCxnSpPr>
        <p:spPr>
          <a:xfrm flipV="1">
            <a:off x="4144792" y="5713284"/>
            <a:ext cx="0" cy="242053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284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10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topologies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17CDC645-E51D-8A4E-ADC4-D8F3921E5451}"/>
              </a:ext>
            </a:extLst>
          </p:cNvPr>
          <p:cNvSpPr txBox="1">
            <a:spLocks/>
          </p:cNvSpPr>
          <p:nvPr/>
        </p:nvSpPr>
        <p:spPr>
          <a:xfrm>
            <a:off x="1716256" y="4532301"/>
            <a:ext cx="5743324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contention.</a:t>
            </a:r>
            <a:endParaRPr lang="en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6">
            <a:extLst>
              <a:ext uri="{FF2B5EF4-FFF2-40B4-BE49-F238E27FC236}">
                <a16:creationId xmlns:a16="http://schemas.microsoft.com/office/drawing/2014/main" id="{633C8478-C517-FE41-85E1-445DA8C6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69" y="1290552"/>
            <a:ext cx="968539" cy="96853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BE4B1A75-A7A8-EB47-A14E-E26CA6426C93}"/>
              </a:ext>
            </a:extLst>
          </p:cNvPr>
          <p:cNvSpPr txBox="1"/>
          <p:nvPr/>
        </p:nvSpPr>
        <p:spPr>
          <a:xfrm>
            <a:off x="2171655" y="1424132"/>
            <a:ext cx="7312942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i="1" dirty="0"/>
              <a:t>Group</a:t>
            </a:r>
            <a:r>
              <a:rPr lang="zh-CN" altLang="en-US" b="1" i="1" dirty="0"/>
              <a:t> </a:t>
            </a:r>
            <a:r>
              <a:rPr lang="en-US" altLang="zh-CN" b="1" i="1" dirty="0"/>
              <a:t>size</a:t>
            </a:r>
            <a:r>
              <a:rPr lang="zh-CN" altLang="en-US" b="1" i="1" dirty="0"/>
              <a:t> </a:t>
            </a:r>
            <a:r>
              <a:rPr lang="en-US" altLang="zh-CN" b="1" i="1" dirty="0"/>
              <a:t>!=</a:t>
            </a:r>
            <a:r>
              <a:rPr lang="zh-CN" altLang="en-US" b="1" i="1" dirty="0"/>
              <a:t> </a:t>
            </a:r>
            <a:r>
              <a:rPr lang="en-US" altLang="zh-CN" b="1" i="1" dirty="0"/>
              <a:t>physical</a:t>
            </a:r>
            <a:r>
              <a:rPr lang="zh-CN" altLang="en-US" b="1" i="1" dirty="0"/>
              <a:t> </a:t>
            </a:r>
            <a:r>
              <a:rPr lang="en-US" altLang="zh-CN" b="1" i="1" dirty="0"/>
              <a:t>PCB</a:t>
            </a:r>
            <a:r>
              <a:rPr lang="zh-CN" altLang="en-US" b="1" i="1" dirty="0"/>
              <a:t> </a:t>
            </a:r>
            <a:r>
              <a:rPr lang="en-US" altLang="zh-CN" b="1" i="1" dirty="0"/>
              <a:t>SoC</a:t>
            </a:r>
            <a:r>
              <a:rPr lang="zh-CN" altLang="en-US" b="1" i="1" dirty="0"/>
              <a:t> </a:t>
            </a:r>
            <a:r>
              <a:rPr lang="en-US" altLang="zh-CN" b="1" i="1" dirty="0"/>
              <a:t>size</a:t>
            </a:r>
            <a:r>
              <a:rPr lang="zh-CN" altLang="en-US" b="1" i="1" dirty="0"/>
              <a:t>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7D7216-E999-0245-91D5-9A1A4FA4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319" y="1913899"/>
            <a:ext cx="3474883" cy="3113244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9A58530-C79A-1B47-851A-167447DF39F7}"/>
              </a:ext>
            </a:extLst>
          </p:cNvPr>
          <p:cNvCxnSpPr>
            <a:cxnSpLocks/>
          </p:cNvCxnSpPr>
          <p:nvPr/>
        </p:nvCxnSpPr>
        <p:spPr>
          <a:xfrm flipV="1">
            <a:off x="7956313" y="2504032"/>
            <a:ext cx="1451973" cy="544775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DDF307B-0CCF-7E46-BB23-D0640025E533}"/>
              </a:ext>
            </a:extLst>
          </p:cNvPr>
          <p:cNvCxnSpPr>
            <a:cxnSpLocks/>
          </p:cNvCxnSpPr>
          <p:nvPr/>
        </p:nvCxnSpPr>
        <p:spPr>
          <a:xfrm>
            <a:off x="7956313" y="3367219"/>
            <a:ext cx="1513850" cy="0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87E60AC-748B-A54E-A6ED-54D40D3163A6}"/>
              </a:ext>
            </a:extLst>
          </p:cNvPr>
          <p:cNvCxnSpPr>
            <a:cxnSpLocks/>
          </p:cNvCxnSpPr>
          <p:nvPr/>
        </p:nvCxnSpPr>
        <p:spPr>
          <a:xfrm>
            <a:off x="7956313" y="3685632"/>
            <a:ext cx="1513850" cy="218026"/>
          </a:xfrm>
          <a:prstGeom prst="line">
            <a:avLst/>
          </a:prstGeom>
          <a:ln w="412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D84C0F-4531-2147-9B8A-5AE860DA9EF9}"/>
              </a:ext>
            </a:extLst>
          </p:cNvPr>
          <p:cNvSpPr txBox="1"/>
          <p:nvPr/>
        </p:nvSpPr>
        <p:spPr>
          <a:xfrm>
            <a:off x="6116625" y="2863241"/>
            <a:ext cx="2005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Inter-PCB</a:t>
            </a:r>
            <a:r>
              <a:rPr lang="zh-CN" altLang="en-US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r>
              <a:rPr lang="en-US" altLang="zh-CN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51D4AF-A810-7E44-B67A-1976363A04E0}"/>
              </a:ext>
            </a:extLst>
          </p:cNvPr>
          <p:cNvSpPr txBox="1"/>
          <p:nvPr/>
        </p:nvSpPr>
        <p:spPr>
          <a:xfrm>
            <a:off x="1716256" y="2533821"/>
            <a:ext cx="5391126" cy="626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logical</a:t>
            </a:r>
            <a:r>
              <a:rPr lang="zh-CN" altLang="en-US" sz="2000" dirty="0"/>
              <a:t> </a:t>
            </a:r>
            <a:r>
              <a:rPr lang="en-US" altLang="zh-CN" sz="2000" dirty="0"/>
              <a:t>groups</a:t>
            </a:r>
            <a:r>
              <a:rPr lang="zh-CN" altLang="en-US" sz="2000" dirty="0"/>
              <a:t> </a:t>
            </a:r>
            <a:r>
              <a:rPr lang="en-US" altLang="zh-CN" sz="2000" dirty="0"/>
              <a:t>contending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inter-PCB</a:t>
            </a:r>
            <a:r>
              <a:rPr lang="zh-CN" altLang="en-US" sz="2000" dirty="0"/>
              <a:t> </a:t>
            </a:r>
            <a:r>
              <a:rPr lang="en-US" altLang="zh-CN" sz="2000" dirty="0"/>
              <a:t>communication.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AD2AC9-5B89-5041-B2FE-FA7CAC3A56A3}"/>
                  </a:ext>
                </a:extLst>
              </p:cNvPr>
              <p:cNvSpPr txBox="1"/>
              <p:nvPr/>
            </p:nvSpPr>
            <p:spPr>
              <a:xfrm>
                <a:off x="2030281" y="3303495"/>
                <a:ext cx="774058" cy="40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kumimoji="1"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mtClean="0">
                              <a:latin typeface="Cambria Math" panose="02040503050406030204" pitchFamily="18" charset="0"/>
                            </a:rPr>
                            <m:t>inter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AD2AC9-5B89-5041-B2FE-FA7CAC3A5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281" y="3303495"/>
                <a:ext cx="774058" cy="404341"/>
              </a:xfrm>
              <a:prstGeom prst="rect">
                <a:avLst/>
              </a:prstGeom>
              <a:blipFill>
                <a:blip r:embed="rId6"/>
                <a:stretch>
                  <a:fillRect l="-6452" r="-3226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7F5494-C106-DE42-9FE1-B2EF0A9469C7}"/>
              </a:ext>
            </a:extLst>
          </p:cNvPr>
          <p:cNvGrpSpPr/>
          <p:nvPr/>
        </p:nvGrpSpPr>
        <p:grpSpPr>
          <a:xfrm>
            <a:off x="5140458" y="3079029"/>
            <a:ext cx="866164" cy="651396"/>
            <a:chOff x="4453736" y="5541563"/>
            <a:chExt cx="1174088" cy="651396"/>
          </a:xfrm>
        </p:grpSpPr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4AB28E3B-C4EB-3149-925B-DBD1135E774C}"/>
                </a:ext>
              </a:extLst>
            </p:cNvPr>
            <p:cNvSpPr/>
            <p:nvPr/>
          </p:nvSpPr>
          <p:spPr>
            <a:xfrm>
              <a:off x="4455267" y="5541563"/>
              <a:ext cx="1172557" cy="651396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4513EC-0957-964F-AB67-367F494695BC}"/>
                </a:ext>
              </a:extLst>
            </p:cNvPr>
            <p:cNvSpPr txBox="1"/>
            <p:nvPr/>
          </p:nvSpPr>
          <p:spPr>
            <a:xfrm>
              <a:off x="4453736" y="5682595"/>
              <a:ext cx="89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depict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D7F658-E1C0-9F44-B7A8-296474F1504F}"/>
                  </a:ext>
                </a:extLst>
              </p:cNvPr>
              <p:cNvSpPr txBox="1"/>
              <p:nvPr/>
            </p:nvSpPr>
            <p:spPr>
              <a:xfrm>
                <a:off x="2171655" y="5149797"/>
                <a:ext cx="2888227" cy="40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unc>
                          <m:funcPr>
                            <m:ctrlPr>
                              <a:rPr kumimoji="1" lang="zh-CN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inter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𝑃𝐶𝐵</m:t>
                    </m:r>
                  </m:oMath>
                </a14:m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D7F658-E1C0-9F44-B7A8-296474F15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55" y="5149797"/>
                <a:ext cx="2888227" cy="404341"/>
              </a:xfrm>
              <a:prstGeom prst="rect">
                <a:avLst/>
              </a:prstGeom>
              <a:blipFill>
                <a:blip r:embed="rId7"/>
                <a:stretch>
                  <a:fillRect l="-3493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863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>
            <a:extLst>
              <a:ext uri="{FF2B5EF4-FFF2-40B4-BE49-F238E27FC236}">
                <a16:creationId xmlns:a16="http://schemas.microsoft.com/office/drawing/2014/main" id="{C2B1BD11-89E0-4E4B-9020-69B8816D5B27}"/>
              </a:ext>
            </a:extLst>
          </p:cNvPr>
          <p:cNvSpPr/>
          <p:nvPr/>
        </p:nvSpPr>
        <p:spPr>
          <a:xfrm>
            <a:off x="1756395" y="4597833"/>
            <a:ext cx="5880723" cy="17164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28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Integrity-greedy mapping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内容占位符 11">
            <a:extLst>
              <a:ext uri="{FF2B5EF4-FFF2-40B4-BE49-F238E27FC236}">
                <a16:creationId xmlns:a16="http://schemas.microsoft.com/office/drawing/2014/main" id="{58A1A804-D5CF-7C43-AC89-E7720149A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14039" y="2070678"/>
            <a:ext cx="3186965" cy="2999497"/>
          </a:xfr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96286B5-BFA5-774C-A663-E42A6D8026C7}"/>
              </a:ext>
            </a:extLst>
          </p:cNvPr>
          <p:cNvSpPr txBox="1"/>
          <p:nvPr/>
        </p:nvSpPr>
        <p:spPr>
          <a:xfrm>
            <a:off x="1850637" y="5307495"/>
            <a:ext cx="578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Integrity-greedy mapping guarantees that each logical group contends with up to two other logical groups for NIC.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1AC572-A0E1-E042-AE26-4C187D49BE9A}"/>
              </a:ext>
            </a:extLst>
          </p:cNvPr>
          <p:cNvSpPr/>
          <p:nvPr/>
        </p:nvSpPr>
        <p:spPr>
          <a:xfrm>
            <a:off x="8222523" y="2422734"/>
            <a:ext cx="2769999" cy="1076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A80802-9F63-3B4C-88B8-3E5CA5324A59}"/>
              </a:ext>
            </a:extLst>
          </p:cNvPr>
          <p:cNvSpPr/>
          <p:nvPr/>
        </p:nvSpPr>
        <p:spPr>
          <a:xfrm>
            <a:off x="8222523" y="3642758"/>
            <a:ext cx="2812592" cy="887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73DC25-CE88-E14A-AECB-5699B3F5B26E}"/>
              </a:ext>
            </a:extLst>
          </p:cNvPr>
          <p:cNvSpPr txBox="1"/>
          <p:nvPr/>
        </p:nvSpPr>
        <p:spPr>
          <a:xfrm>
            <a:off x="1850637" y="4683588"/>
            <a:ext cx="578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Theorem 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Integrity-greedy mapping minimizes 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13BC34-8128-6246-AE5A-F33E35525C48}"/>
              </a:ext>
            </a:extLst>
          </p:cNvPr>
          <p:cNvSpPr txBox="1"/>
          <p:nvPr/>
        </p:nvSpPr>
        <p:spPr>
          <a:xfrm>
            <a:off x="2347866" y="1401957"/>
            <a:ext cx="876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SoCs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mapped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contend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inter-PCB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communication.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Picture 52">
            <a:extLst>
              <a:ext uri="{FF2B5EF4-FFF2-40B4-BE49-F238E27FC236}">
                <a16:creationId xmlns:a16="http://schemas.microsoft.com/office/drawing/2014/main" id="{13939B05-7B1F-1543-A284-F51EF76A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25" y="1229672"/>
            <a:ext cx="970482" cy="97048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69338BE-3745-514B-B656-3C07EFF977C9}"/>
              </a:ext>
            </a:extLst>
          </p:cNvPr>
          <p:cNvSpPr txBox="1"/>
          <p:nvPr/>
        </p:nvSpPr>
        <p:spPr>
          <a:xfrm>
            <a:off x="1799288" y="2454729"/>
            <a:ext cx="5460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map 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many logical groups as possible to physical groups without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splitting.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98B839-AFC9-D145-8CA8-AF04827CCDF5}"/>
              </a:ext>
            </a:extLst>
          </p:cNvPr>
          <p:cNvSpPr txBox="1"/>
          <p:nvPr/>
        </p:nvSpPr>
        <p:spPr>
          <a:xfrm>
            <a:off x="1799288" y="3648752"/>
            <a:ext cx="552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rest of the logical nodes are mapped in sequence.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4162B41-C963-074E-8C55-8EDC20F3DD4E}"/>
              </a:ext>
            </a:extLst>
          </p:cNvPr>
          <p:cNvCxnSpPr>
            <a:cxnSpLocks/>
          </p:cNvCxnSpPr>
          <p:nvPr/>
        </p:nvCxnSpPr>
        <p:spPr>
          <a:xfrm>
            <a:off x="7260197" y="2757303"/>
            <a:ext cx="7560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9EFAC17-2327-8445-B326-71AAA5918DEF}"/>
              </a:ext>
            </a:extLst>
          </p:cNvPr>
          <p:cNvCxnSpPr>
            <a:cxnSpLocks/>
          </p:cNvCxnSpPr>
          <p:nvPr/>
        </p:nvCxnSpPr>
        <p:spPr>
          <a:xfrm>
            <a:off x="7197322" y="4032650"/>
            <a:ext cx="8818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85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/>
      <p:bldP spid="11" grpId="0" animBg="1"/>
      <p:bldP spid="13" grpId="0" animBg="1"/>
      <p:bldP spid="14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2CBA51A0-2C44-C74F-A6CE-76CD7B7BF3D6}"/>
              </a:ext>
            </a:extLst>
          </p:cNvPr>
          <p:cNvSpPr/>
          <p:nvPr/>
        </p:nvSpPr>
        <p:spPr>
          <a:xfrm>
            <a:off x="7266586" y="4475775"/>
            <a:ext cx="2019756" cy="1024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473079"/>
            <a:ext cx="11332104" cy="692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" altLang="zh-CN" sz="3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roup</a:t>
            </a:r>
            <a:r>
              <a:rPr lang="en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-wise communication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0990C5-30A7-5041-A843-1E3DFACA332A}"/>
              </a:ext>
            </a:extLst>
          </p:cNvPr>
          <p:cNvSpPr txBox="1"/>
          <p:nvPr/>
        </p:nvSpPr>
        <p:spPr>
          <a:xfrm>
            <a:off x="2483531" y="1537944"/>
            <a:ext cx="7916221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i="1" dirty="0"/>
              <a:t>The</a:t>
            </a:r>
            <a:r>
              <a:rPr lang="zh-CN" altLang="en-US" b="1" i="1" dirty="0"/>
              <a:t> </a:t>
            </a:r>
            <a:r>
              <a:rPr lang="en-US" altLang="zh-CN" b="1" i="1" dirty="0"/>
              <a:t>maximum</a:t>
            </a:r>
            <a:r>
              <a:rPr lang="zh-CN" altLang="en-US" b="1" i="1" dirty="0"/>
              <a:t> </a:t>
            </a:r>
            <a:r>
              <a:rPr lang="en-US" altLang="zh-CN" b="1" i="1" dirty="0"/>
              <a:t>value</a:t>
            </a:r>
            <a:r>
              <a:rPr lang="zh-CN" altLang="en-US" b="1" i="1" dirty="0"/>
              <a:t> </a:t>
            </a:r>
            <a:r>
              <a:rPr lang="en-US" altLang="zh-CN" b="1" i="1" dirty="0"/>
              <a:t>of</a:t>
            </a:r>
            <a:r>
              <a:rPr lang="zh-CN" altLang="en-US" b="1" i="1" dirty="0"/>
              <a:t> </a:t>
            </a:r>
            <a:r>
              <a:rPr lang="en-US" altLang="zh-CN" b="1" i="1" dirty="0"/>
              <a:t>inter-PCB</a:t>
            </a:r>
            <a:r>
              <a:rPr lang="zh-CN" altLang="en-US" b="1" i="1" dirty="0"/>
              <a:t> </a:t>
            </a:r>
            <a:r>
              <a:rPr lang="en-US" altLang="zh-CN" b="1" i="1" dirty="0"/>
              <a:t>communication</a:t>
            </a:r>
            <a:r>
              <a:rPr lang="zh-CN" altLang="en-US" b="1" i="1" dirty="0"/>
              <a:t> </a:t>
            </a:r>
            <a:r>
              <a:rPr lang="en-US" altLang="zh-CN" b="1" i="1" dirty="0"/>
              <a:t>contention</a:t>
            </a:r>
            <a:r>
              <a:rPr lang="zh-CN" altLang="en-US" b="1" i="1" dirty="0"/>
              <a:t> </a:t>
            </a:r>
            <a:r>
              <a:rPr lang="en-US" altLang="zh-CN" b="1" i="1" dirty="0"/>
              <a:t>is</a:t>
            </a:r>
            <a:r>
              <a:rPr lang="zh-CN" altLang="en-US" b="1" i="1" dirty="0"/>
              <a:t> </a:t>
            </a:r>
            <a:r>
              <a:rPr lang="en-US" altLang="zh-CN" b="1" i="1" dirty="0"/>
              <a:t>two</a:t>
            </a:r>
            <a:endParaRPr lang="zh-CN" altLang="en-US" b="1" i="1" dirty="0"/>
          </a:p>
        </p:txBody>
      </p:sp>
      <p:pic>
        <p:nvPicPr>
          <p:cNvPr id="17" name="Picture 26">
            <a:extLst>
              <a:ext uri="{FF2B5EF4-FFF2-40B4-BE49-F238E27FC236}">
                <a16:creationId xmlns:a16="http://schemas.microsoft.com/office/drawing/2014/main" id="{FA31ECE3-4E4D-A746-A399-02D48B32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079" y="1351228"/>
            <a:ext cx="968539" cy="968539"/>
          </a:xfrm>
          <a:prstGeom prst="rect">
            <a:avLst/>
          </a:prstGeom>
        </p:spPr>
      </p:pic>
      <p:pic>
        <p:nvPicPr>
          <p:cNvPr id="7" name="内容占位符 11">
            <a:extLst>
              <a:ext uri="{FF2B5EF4-FFF2-40B4-BE49-F238E27FC236}">
                <a16:creationId xmlns:a16="http://schemas.microsoft.com/office/drawing/2014/main" id="{9300D4BD-4806-5B4B-BDC9-48FDDA8A8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78805" y="2505179"/>
            <a:ext cx="3720761" cy="3501893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74EB75-7654-1544-837E-374FB7BE5D26}"/>
              </a:ext>
            </a:extLst>
          </p:cNvPr>
          <p:cNvSpPr/>
          <p:nvPr/>
        </p:nvSpPr>
        <p:spPr>
          <a:xfrm>
            <a:off x="4494985" y="4285487"/>
            <a:ext cx="1080655" cy="11564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67841-1855-5349-8E55-A803649E3A10}"/>
              </a:ext>
            </a:extLst>
          </p:cNvPr>
          <p:cNvSpPr txBox="1"/>
          <p:nvPr/>
        </p:nvSpPr>
        <p:spPr>
          <a:xfrm>
            <a:off x="7294295" y="4518602"/>
            <a:ext cx="2005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Inter-PCB</a:t>
            </a:r>
            <a:r>
              <a:rPr lang="zh-CN" altLang="en-US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r>
              <a:rPr lang="en-US" altLang="zh-CN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098FDF0-912B-A44E-BA44-AAD91A42F01F}"/>
              </a:ext>
            </a:extLst>
          </p:cNvPr>
          <p:cNvCxnSpPr>
            <a:cxnSpLocks/>
          </p:cNvCxnSpPr>
          <p:nvPr/>
        </p:nvCxnSpPr>
        <p:spPr>
          <a:xfrm>
            <a:off x="5673037" y="4909191"/>
            <a:ext cx="16074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92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473079"/>
            <a:ext cx="11332104" cy="692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" altLang="zh-CN" sz="3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roup</a:t>
            </a:r>
            <a:r>
              <a:rPr lang="en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-wise communication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414912-983C-744F-B6A1-0711E27A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59" y="2647037"/>
            <a:ext cx="8752748" cy="22718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86CA9F-865C-F843-8AE3-52F47148C9F3}"/>
              </a:ext>
            </a:extLst>
          </p:cNvPr>
          <p:cNvSpPr txBox="1"/>
          <p:nvPr/>
        </p:nvSpPr>
        <p:spPr>
          <a:xfrm>
            <a:off x="2347866" y="1401957"/>
            <a:ext cx="82231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divide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contention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(CGs)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separately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sequence to avoid network contention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52">
            <a:extLst>
              <a:ext uri="{FF2B5EF4-FFF2-40B4-BE49-F238E27FC236}">
                <a16:creationId xmlns:a16="http://schemas.microsoft.com/office/drawing/2014/main" id="{D1E56F3D-8182-6C44-93B5-D8EFAA64A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25" y="1229672"/>
            <a:ext cx="970482" cy="97048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67D2BFE-474E-E04C-A89D-437D94985AF7}"/>
              </a:ext>
            </a:extLst>
          </p:cNvPr>
          <p:cNvGrpSpPr/>
          <p:nvPr/>
        </p:nvGrpSpPr>
        <p:grpSpPr>
          <a:xfrm>
            <a:off x="1567508" y="5441657"/>
            <a:ext cx="8562110" cy="692737"/>
            <a:chOff x="1207290" y="5456043"/>
            <a:chExt cx="8562110" cy="692737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19F77D77-E237-AB42-8ADD-BF2F1D5E7EBA}"/>
                </a:ext>
              </a:extLst>
            </p:cNvPr>
            <p:cNvSpPr/>
            <p:nvPr/>
          </p:nvSpPr>
          <p:spPr>
            <a:xfrm>
              <a:off x="1207290" y="5456043"/>
              <a:ext cx="8562109" cy="6927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0" cap="flat" cmpd="sng" algn="ctr">
              <a:noFill/>
              <a:prstDash val="solid"/>
              <a:miter lim="800000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3200" dirty="0">
                <a:latin typeface="Gill Sans MT" panose="020B0502020104020203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8ECC1C-BC3D-E044-BE79-7D2093590EA1}"/>
                </a:ext>
              </a:extLst>
            </p:cNvPr>
            <p:cNvSpPr/>
            <p:nvPr/>
          </p:nvSpPr>
          <p:spPr>
            <a:xfrm>
              <a:off x="1256101" y="5570869"/>
              <a:ext cx="85132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Theorem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guarantees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communication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groups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at</a:t>
              </a:r>
              <a:r>
                <a:rPr lang="zh-CN" altLang="en-US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n w="9525">
                    <a:noFill/>
                    <a:prstDash val="solid"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most.</a:t>
              </a:r>
              <a:endParaRPr lang="zh-CN" altLang="en-US" sz="2400" b="1" dirty="0">
                <a:ln w="9525">
                  <a:noFill/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161DDA2-6B5C-144C-B02F-C7787C05CF5E}"/>
              </a:ext>
            </a:extLst>
          </p:cNvPr>
          <p:cNvCxnSpPr>
            <a:cxnSpLocks/>
          </p:cNvCxnSpPr>
          <p:nvPr/>
        </p:nvCxnSpPr>
        <p:spPr>
          <a:xfrm flipV="1">
            <a:off x="2245907" y="4585855"/>
            <a:ext cx="0" cy="7481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94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669" y="425830"/>
            <a:ext cx="3054485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8E21D-F709-3B47-B50B-0C8BAAB3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29" y="1748016"/>
            <a:ext cx="6510863" cy="3135600"/>
          </a:xfrm>
          <a:prstGeom prst="rect">
            <a:avLst/>
          </a:prstGeom>
        </p:spPr>
      </p:pic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D0189-6AE8-B645-A4BE-6E9F0E867A34}"/>
              </a:ext>
            </a:extLst>
          </p:cNvPr>
          <p:cNvSpPr/>
          <p:nvPr/>
        </p:nvSpPr>
        <p:spPr>
          <a:xfrm>
            <a:off x="7636768" y="1748016"/>
            <a:ext cx="4456138" cy="138499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Group-wise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0319C1-9B15-2145-87E3-BEBF42FDBFD7}"/>
              </a:ext>
            </a:extLst>
          </p:cNvPr>
          <p:cNvSpPr/>
          <p:nvPr/>
        </p:nvSpPr>
        <p:spPr>
          <a:xfrm>
            <a:off x="7636768" y="3930055"/>
            <a:ext cx="4456138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Data-parallel Mixed-precision Training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316BF4-92A0-F14B-B28B-274ECA4AF6F9}"/>
              </a:ext>
            </a:extLst>
          </p:cNvPr>
          <p:cNvSpPr/>
          <p:nvPr/>
        </p:nvSpPr>
        <p:spPr>
          <a:xfrm>
            <a:off x="4942402" y="2040271"/>
            <a:ext cx="1289785" cy="936394"/>
          </a:xfrm>
          <a:prstGeom prst="rect">
            <a:avLst/>
          </a:prstGeom>
          <a:noFill/>
          <a:ln w="381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F1322-28D1-8B4F-921D-8856C36EF127}"/>
              </a:ext>
            </a:extLst>
          </p:cNvPr>
          <p:cNvSpPr/>
          <p:nvPr/>
        </p:nvSpPr>
        <p:spPr>
          <a:xfrm>
            <a:off x="6424249" y="3930055"/>
            <a:ext cx="573182" cy="453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95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C41A601-B464-8547-92A6-8AF0FB0F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978" y="2598663"/>
            <a:ext cx="9765267" cy="1781992"/>
          </a:xfrm>
        </p:spPr>
        <p:txBody>
          <a:bodyPr/>
          <a:lstStyle/>
          <a:p>
            <a:pPr>
              <a:buSzPct val="75000"/>
              <a:buFont typeface="Wingdings" pitchFamily="2" charset="2"/>
              <a:buChar char="Ø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pPr lvl="1">
              <a:buSzPct val="75000"/>
              <a:buFont typeface="Wingdings" pitchFamily="2" charset="2"/>
              <a:buChar char="Ø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𝛼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kumimoji="1" lang="zh-CN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indicates the error gap between the INT8 model and the FP32 model.</a:t>
            </a:r>
            <a:br>
              <a:rPr lang="zh-CN" altLang="en-US" dirty="0"/>
            </a:b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Data-parallel Mixed-precision Training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57EE62-330F-954F-9752-9FC20D84905F}"/>
              </a:ext>
            </a:extLst>
          </p:cNvPr>
          <p:cNvSpPr txBox="1"/>
          <p:nvPr/>
        </p:nvSpPr>
        <p:spPr>
          <a:xfrm>
            <a:off x="2419202" y="1421643"/>
            <a:ext cx="876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Compensate the precision loss of INT8-based training by offloading part of the training to the CPU with FP32 format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id="{AFA01500-87AF-9D44-9D88-2AA73040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20" y="1272787"/>
            <a:ext cx="970482" cy="9704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6D142A-3616-E949-9EF4-9A398262C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583" y="3878548"/>
            <a:ext cx="3851697" cy="523220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01EF00FE-B6D4-B349-A0CF-9549EDB43DFF}"/>
              </a:ext>
            </a:extLst>
          </p:cNvPr>
          <p:cNvSpPr/>
          <p:nvPr/>
        </p:nvSpPr>
        <p:spPr>
          <a:xfrm>
            <a:off x="1372989" y="4849789"/>
            <a:ext cx="9814077" cy="10696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55B345-ADD1-774D-8893-59AB3569BAEF}"/>
              </a:ext>
            </a:extLst>
          </p:cNvPr>
          <p:cNvSpPr/>
          <p:nvPr/>
        </p:nvSpPr>
        <p:spPr>
          <a:xfrm>
            <a:off x="1421799" y="4964615"/>
            <a:ext cx="976526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𝛼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accurate.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𝛼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2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282" y="399879"/>
            <a:ext cx="3143770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8445C36-2A11-3948-AAD5-F0987AC0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80" y="1434640"/>
            <a:ext cx="5987812" cy="4572750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3349160C-1A23-444A-A500-98818E8ED8D0}"/>
              </a:ext>
            </a:extLst>
          </p:cNvPr>
          <p:cNvSpPr txBox="1"/>
          <p:nvPr/>
        </p:nvSpPr>
        <p:spPr>
          <a:xfrm>
            <a:off x="9213271" y="2712013"/>
            <a:ext cx="1627995" cy="891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dirty="0"/>
              <a:t>60</a:t>
            </a:r>
            <a:r>
              <a:rPr lang="zh-CN" altLang="en-US" b="1" dirty="0"/>
              <a:t> </a:t>
            </a:r>
            <a:r>
              <a:rPr lang="en-US" altLang="zh-CN" b="1" dirty="0"/>
              <a:t>Mobile</a:t>
            </a:r>
            <a:r>
              <a:rPr lang="zh-CN" altLang="en-US" b="1" dirty="0"/>
              <a:t> </a:t>
            </a:r>
            <a:r>
              <a:rPr lang="en-US" altLang="zh-CN" b="1" dirty="0"/>
              <a:t>SoCs</a:t>
            </a:r>
            <a:endParaRPr lang="zh-CN" altLang="en-US" b="1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B781608-D49A-4947-95B0-EE1C9773E495}"/>
              </a:ext>
            </a:extLst>
          </p:cNvPr>
          <p:cNvCxnSpPr>
            <a:cxnSpLocks/>
          </p:cNvCxnSpPr>
          <p:nvPr/>
        </p:nvCxnSpPr>
        <p:spPr>
          <a:xfrm>
            <a:off x="7038109" y="3157850"/>
            <a:ext cx="1967345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CCFA008-6D0E-F943-8856-52FA171961C3}"/>
              </a:ext>
            </a:extLst>
          </p:cNvPr>
          <p:cNvSpPr txBox="1"/>
          <p:nvPr/>
        </p:nvSpPr>
        <p:spPr>
          <a:xfrm>
            <a:off x="9213271" y="4555162"/>
            <a:ext cx="1627995" cy="891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dirty="0"/>
              <a:t>12</a:t>
            </a:r>
            <a:r>
              <a:rPr lang="zh-CN" altLang="en-US" b="1" dirty="0"/>
              <a:t> </a:t>
            </a:r>
            <a:r>
              <a:rPr lang="en-US" altLang="zh-CN" b="1" dirty="0"/>
              <a:t>PCB</a:t>
            </a:r>
            <a:r>
              <a:rPr lang="zh-CN" altLang="en-US" b="1" dirty="0"/>
              <a:t> </a:t>
            </a:r>
            <a:r>
              <a:rPr lang="en-US" altLang="zh-CN" b="1" dirty="0"/>
              <a:t>Boards</a:t>
            </a:r>
            <a:endParaRPr lang="zh-CN" altLang="en-US" b="1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1E75909-ED53-C841-9619-404E7700134C}"/>
              </a:ext>
            </a:extLst>
          </p:cNvPr>
          <p:cNvCxnSpPr>
            <a:cxnSpLocks/>
          </p:cNvCxnSpPr>
          <p:nvPr/>
        </p:nvCxnSpPr>
        <p:spPr>
          <a:xfrm>
            <a:off x="7245926" y="5000998"/>
            <a:ext cx="175952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692EC9E-ED04-2E4E-8E65-1A4127EC70F5}"/>
              </a:ext>
            </a:extLst>
          </p:cNvPr>
          <p:cNvCxnSpPr>
            <a:cxnSpLocks/>
          </p:cNvCxnSpPr>
          <p:nvPr/>
        </p:nvCxnSpPr>
        <p:spPr>
          <a:xfrm>
            <a:off x="5641447" y="2271652"/>
            <a:ext cx="336400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4B6A92A-C8F4-AF4A-A242-4BDC7C54C9AB}"/>
              </a:ext>
            </a:extLst>
          </p:cNvPr>
          <p:cNvSpPr txBox="1"/>
          <p:nvPr/>
        </p:nvSpPr>
        <p:spPr>
          <a:xfrm>
            <a:off x="9213740" y="1961664"/>
            <a:ext cx="1627995" cy="652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1" dirty="0"/>
              <a:t>1Gbps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5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30C05A39-328D-3943-9226-5F3239F74104}"/>
              </a:ext>
            </a:extLst>
          </p:cNvPr>
          <p:cNvSpPr txBox="1">
            <a:spLocks/>
          </p:cNvSpPr>
          <p:nvPr/>
        </p:nvSpPr>
        <p:spPr>
          <a:xfrm>
            <a:off x="1308410" y="2712403"/>
            <a:ext cx="9728292" cy="146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75000"/>
              <a:buFont typeface="Wingdings" pitchFamily="2" charset="2"/>
              <a:buChar char="Ø"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75000"/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</a:rPr>
              <a:t>𝛽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</a:rPr>
              <a:t>compute power ratio that represents the ratio of compute power for heterogeneous processor</a:t>
            </a:r>
            <a:r>
              <a:rPr lang="en-US" altLang="zh-CN" dirty="0">
                <a:latin typeface="Arial" panose="020B0604020202020204" pitchFamily="34" charset="0"/>
              </a:rPr>
              <a:t>s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C41A601-B464-8547-92A6-8AF0FB0F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798" y="2557563"/>
            <a:ext cx="9818447" cy="560177"/>
          </a:xfrm>
        </p:spPr>
        <p:txBody>
          <a:bodyPr/>
          <a:lstStyle/>
          <a:p>
            <a:pPr>
              <a:buSzPct val="75000"/>
              <a:buFont typeface="Wingdings" pitchFamily="2" charset="2"/>
              <a:buChar char="Ø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pPr lvl="1">
              <a:buSzPct val="75000"/>
              <a:buFont typeface="Wingdings" pitchFamily="2" charset="2"/>
              <a:buChar char="Ø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Data-parallel Mixed-precision Training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57EE62-330F-954F-9752-9FC20D84905F}"/>
              </a:ext>
            </a:extLst>
          </p:cNvPr>
          <p:cNvSpPr txBox="1"/>
          <p:nvPr/>
        </p:nvSpPr>
        <p:spPr>
          <a:xfrm>
            <a:off x="2419202" y="1421643"/>
            <a:ext cx="876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Compensate the precision loss of INT8-based training by offloading part of the training to the CPU with FP32 format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id="{AFA01500-87AF-9D44-9D88-2AA73040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20" y="1272787"/>
            <a:ext cx="970482" cy="9704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1925D4-3B54-4447-BD44-7404CF5E5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472" y="4094759"/>
            <a:ext cx="2775193" cy="771975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3E23D137-BDD1-1F4B-AB69-0040DF095479}"/>
              </a:ext>
            </a:extLst>
          </p:cNvPr>
          <p:cNvSpPr/>
          <p:nvPr/>
        </p:nvSpPr>
        <p:spPr>
          <a:xfrm>
            <a:off x="1372989" y="5050409"/>
            <a:ext cx="9814077" cy="10696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dirty="0"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0819236-A210-9144-91D0-F4FCE9947F35}"/>
              </a:ext>
            </a:extLst>
          </p:cNvPr>
          <p:cNvSpPr/>
          <p:nvPr/>
        </p:nvSpPr>
        <p:spPr>
          <a:xfrm>
            <a:off x="1421799" y="5165235"/>
            <a:ext cx="976526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</a:rPr>
              <a:t>𝛽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NPU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powerful.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</a:rPr>
              <a:t>𝛽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8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4">
                <a:extLst>
                  <a:ext uri="{FF2B5EF4-FFF2-40B4-BE49-F238E27FC236}">
                    <a16:creationId xmlns:a16="http://schemas.microsoft.com/office/drawing/2014/main" id="{4C41A601-B464-8547-92A6-8AF0FB0FD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5102" y="2438355"/>
                <a:ext cx="8936782" cy="1590691"/>
              </a:xfrm>
            </p:spPr>
            <p:txBody>
              <a:bodyPr lIns="90000"/>
              <a:lstStyle/>
              <a:p>
                <a:pPr>
                  <a:buSzPct val="75000"/>
                  <a:buFont typeface="Wingdings" pitchFamily="2" charset="2"/>
                  <a:buChar char="Ø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Jointly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metrics</a:t>
                </a:r>
              </a:p>
              <a:p>
                <a:pPr lvl="1">
                  <a:buSzPct val="7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𝑎𝑥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</m:func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SzPct val="75000"/>
                  <a:buFont typeface="Wingdings" pitchFamily="2" charset="2"/>
                  <a:buChar char="Ø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Aggregation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rule: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 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𝐹𝑃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32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∗ 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𝐼𝑁𝑇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p>
                    </m:sSubSup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4">
                <a:extLst>
                  <a:ext uri="{FF2B5EF4-FFF2-40B4-BE49-F238E27FC236}">
                    <a16:creationId xmlns:a16="http://schemas.microsoft.com/office/drawing/2014/main" id="{4C41A601-B464-8547-92A6-8AF0FB0FD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5102" y="2438355"/>
                <a:ext cx="8936782" cy="1590691"/>
              </a:xfrm>
              <a:blipFill>
                <a:blip r:embed="rId4"/>
                <a:stretch>
                  <a:fillRect l="-567"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75106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Data-parallel Mixed-precision Training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57EE62-330F-954F-9752-9FC20D84905F}"/>
              </a:ext>
            </a:extLst>
          </p:cNvPr>
          <p:cNvSpPr txBox="1"/>
          <p:nvPr/>
        </p:nvSpPr>
        <p:spPr>
          <a:xfrm>
            <a:off x="2419202" y="1421643"/>
            <a:ext cx="8767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lang="zh-CN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Compensate the precision loss of INT8-based training by offloading part of the training to the CPU with FP32 format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id="{AFA01500-87AF-9D44-9D88-2AA73040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720" y="1272787"/>
            <a:ext cx="970482" cy="970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35486C-AA23-494E-9C97-A95D7E6E9708}"/>
                  </a:ext>
                </a:extLst>
              </p:cNvPr>
              <p:cNvSpPr/>
              <p:nvPr/>
            </p:nvSpPr>
            <p:spPr>
              <a:xfrm>
                <a:off x="4092496" y="4337872"/>
                <a:ext cx="1564889" cy="4832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ea typeface="Cambria Math" panose="02040503050406030204" pitchFamily="18" charset="0"/>
                    <a:cs typeface="Arial" panose="020B0604020202020204" pitchFamily="34" charset="0"/>
                  </a:rPr>
                  <a:t>FP32:</a:t>
                </a:r>
                <a:r>
                  <a:rPr kumimoji="1" lang="zh-CN" alt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35486C-AA23-494E-9C97-A95D7E6E9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96" y="4337872"/>
                <a:ext cx="1564889" cy="4832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4A8D6EE-1601-2449-88C6-FDB5FA76D630}"/>
              </a:ext>
            </a:extLst>
          </p:cNvPr>
          <p:cNvSpPr/>
          <p:nvPr/>
        </p:nvSpPr>
        <p:spPr>
          <a:xfrm>
            <a:off x="4092496" y="5121849"/>
            <a:ext cx="1564889" cy="48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FP32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D3AFB9-3D4F-614A-95A7-3C64B6A039E5}"/>
              </a:ext>
            </a:extLst>
          </p:cNvPr>
          <p:cNvSpPr/>
          <p:nvPr/>
        </p:nvSpPr>
        <p:spPr>
          <a:xfrm>
            <a:off x="7100499" y="5107314"/>
            <a:ext cx="1341816" cy="48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INT8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D425F7-FEA9-A548-87B5-4E4FF657A921}"/>
                  </a:ext>
                </a:extLst>
              </p:cNvPr>
              <p:cNvSpPr/>
              <p:nvPr/>
            </p:nvSpPr>
            <p:spPr>
              <a:xfrm>
                <a:off x="5657385" y="4339900"/>
                <a:ext cx="2813779" cy="48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INT8:</a:t>
                </a:r>
                <a:r>
                  <a:rPr kumimoji="1" lang="zh-CN" alt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  <a:cs typeface="Arial" panose="020B0604020202020204" pitchFamily="34" charset="0"/>
                  </a:rPr>
                  <a:t>1-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D425F7-FEA9-A548-87B5-4E4FF657A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85" y="4339900"/>
                <a:ext cx="2813779" cy="483220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BAAD5C9-A516-8E4F-B9F0-B6766E2E64C7}"/>
              </a:ext>
            </a:extLst>
          </p:cNvPr>
          <p:cNvSpPr txBox="1"/>
          <p:nvPr/>
        </p:nvSpPr>
        <p:spPr>
          <a:xfrm>
            <a:off x="1846772" y="4367727"/>
            <a:ext cx="1803394" cy="521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endParaRPr lang="zh-CN" altLang="en-US" sz="1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AB2226-ED35-C045-9552-6703E86761DC}"/>
              </a:ext>
            </a:extLst>
          </p:cNvPr>
          <p:cNvSpPr txBox="1"/>
          <p:nvPr/>
        </p:nvSpPr>
        <p:spPr>
          <a:xfrm>
            <a:off x="1933961" y="5071690"/>
            <a:ext cx="1924361" cy="521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endParaRPr lang="zh-CN" altLang="en-US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1BE896-58CF-7D47-969D-1FF29F1A9B85}"/>
              </a:ext>
            </a:extLst>
          </p:cNvPr>
          <p:cNvSpPr/>
          <p:nvPr/>
        </p:nvSpPr>
        <p:spPr>
          <a:xfrm>
            <a:off x="4092495" y="5905826"/>
            <a:ext cx="4349820" cy="483220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Aggregation</a:t>
            </a:r>
            <a:endParaRPr kumimoji="1" lang="zh-CN" altLang="en-US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6737A107-F44E-844C-9C9B-15C2B14BA764}"/>
              </a:ext>
            </a:extLst>
          </p:cNvPr>
          <p:cNvSpPr/>
          <p:nvPr/>
        </p:nvSpPr>
        <p:spPr>
          <a:xfrm rot="16200000">
            <a:off x="4758612" y="4877673"/>
            <a:ext cx="232657" cy="226624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  <a:highlight>
                <a:srgbClr val="FF0000"/>
              </a:highlight>
              <a:latin typeface="Gill Sans MT" panose="020B0502020104020203" pitchFamily="34" charset="0"/>
            </a:endParaRPr>
          </a:p>
        </p:txBody>
      </p:sp>
      <p:sp>
        <p:nvSpPr>
          <p:cNvPr id="24" name="左箭头 23">
            <a:extLst>
              <a:ext uri="{FF2B5EF4-FFF2-40B4-BE49-F238E27FC236}">
                <a16:creationId xmlns:a16="http://schemas.microsoft.com/office/drawing/2014/main" id="{873C8D07-3781-3849-8831-38296BE5BB00}"/>
              </a:ext>
            </a:extLst>
          </p:cNvPr>
          <p:cNvSpPr/>
          <p:nvPr/>
        </p:nvSpPr>
        <p:spPr>
          <a:xfrm rot="16200000">
            <a:off x="7682151" y="4858158"/>
            <a:ext cx="232657" cy="226624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  <a:highlight>
                <a:srgbClr val="FF0000"/>
              </a:highlight>
              <a:latin typeface="Gill Sans MT" panose="020B0502020104020203" pitchFamily="34" charset="0"/>
            </a:endParaRPr>
          </a:p>
        </p:txBody>
      </p:sp>
      <p:sp>
        <p:nvSpPr>
          <p:cNvPr id="25" name="左箭头 24">
            <a:extLst>
              <a:ext uri="{FF2B5EF4-FFF2-40B4-BE49-F238E27FC236}">
                <a16:creationId xmlns:a16="http://schemas.microsoft.com/office/drawing/2014/main" id="{9AB7CAD2-C88D-B74A-930C-591D1CE43A8C}"/>
              </a:ext>
            </a:extLst>
          </p:cNvPr>
          <p:cNvSpPr/>
          <p:nvPr/>
        </p:nvSpPr>
        <p:spPr>
          <a:xfrm rot="16200000">
            <a:off x="4758612" y="5642135"/>
            <a:ext cx="232657" cy="226624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  <a:highlight>
                <a:srgbClr val="FF0000"/>
              </a:highlight>
              <a:latin typeface="Gill Sans MT" panose="020B0502020104020203" pitchFamily="34" charset="0"/>
            </a:endParaRPr>
          </a:p>
        </p:txBody>
      </p:sp>
      <p:sp>
        <p:nvSpPr>
          <p:cNvPr id="26" name="左箭头 25">
            <a:extLst>
              <a:ext uri="{FF2B5EF4-FFF2-40B4-BE49-F238E27FC236}">
                <a16:creationId xmlns:a16="http://schemas.microsoft.com/office/drawing/2014/main" id="{6CA83CE1-38B5-9142-9B46-20A9542CFF17}"/>
              </a:ext>
            </a:extLst>
          </p:cNvPr>
          <p:cNvSpPr/>
          <p:nvPr/>
        </p:nvSpPr>
        <p:spPr>
          <a:xfrm rot="16200000">
            <a:off x="7682152" y="5651598"/>
            <a:ext cx="232657" cy="226624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  <a:highlight>
                <a:srgbClr val="FF0000"/>
              </a:highlight>
              <a:latin typeface="Gill Sans MT" panose="020B05020201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3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394" y="313377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656017EE-A1DF-514D-B1EC-8BA45D29A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233" y="1219992"/>
            <a:ext cx="10614830" cy="3496006"/>
          </a:xfrm>
        </p:spPr>
        <p:txBody>
          <a:bodyPr lIns="90000">
            <a:normAutofit lnSpcReduction="10000"/>
          </a:bodyPr>
          <a:lstStyle/>
          <a:p>
            <a:pPr>
              <a:buSzPct val="75000"/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  <a:p>
            <a:pPr lvl="1">
              <a:buSzPct val="75000"/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SzPct val="75000"/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SzPct val="75000"/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</a:p>
          <a:p>
            <a:pPr lvl="1">
              <a:buSzPct val="75000"/>
              <a:buFont typeface="Wingdings" pitchFamily="2" charset="2"/>
              <a:buChar char="Ø"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SnapDragon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865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75000"/>
              <a:buFont typeface="Wingdings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75000"/>
              <a:buFont typeface="Wingdings" pitchFamily="2" charset="2"/>
              <a:buChar char="Ø"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DCBDBDA-20E2-7840-A872-01AC57AF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94168"/>
              </p:ext>
            </p:extLst>
          </p:nvPr>
        </p:nvGraphicFramePr>
        <p:xfrm>
          <a:off x="1676400" y="1769686"/>
          <a:ext cx="9097020" cy="1859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7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Learning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methods</a:t>
                      </a:r>
                      <a:endParaRPr lang="en-GB" sz="1600" b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LeNet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FMNIST</a:t>
                      </a:r>
                      <a:r>
                        <a:rPr lang="zh-CN" alt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zh-CN" alt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Fashion-MNIST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scratch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VGG-11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CelebA</a:t>
                      </a:r>
                      <a:endParaRPr lang="en-GB" altLang="zh-CN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-18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CelebA</a:t>
                      </a:r>
                      <a:endParaRPr lang="en-GB" altLang="zh-CN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7.26G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MobileNet-V1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ResNet-50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CINIC-10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Transfer learning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31662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2D77E678-3BA1-3A42-BBF6-BC98D86826A1}"/>
              </a:ext>
            </a:extLst>
          </p:cNvPr>
          <p:cNvSpPr txBox="1"/>
          <p:nvPr/>
        </p:nvSpPr>
        <p:spPr>
          <a:xfrm>
            <a:off x="839233" y="4619745"/>
            <a:ext cx="10969425" cy="2016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</a:lvl9pPr>
          </a:lstStyle>
          <a:p>
            <a:pPr>
              <a:buSzPct val="75000"/>
              <a:buFont typeface="Wingdings" pitchFamily="2" charset="2"/>
              <a:buChar char="Ø"/>
            </a:pPr>
            <a:r>
              <a:rPr lang="en-US" altLang="zh-CN" sz="2400" dirty="0"/>
              <a:t>Baselines</a:t>
            </a:r>
          </a:p>
          <a:p>
            <a:pPr lvl="1">
              <a:buSzPct val="75000"/>
              <a:buFont typeface="Wingdings" pitchFamily="2" charset="2"/>
              <a:buChar char="Ø"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Distributed machine learning baselines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2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industry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baselines :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Parameter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server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and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Ring-</a:t>
            </a:r>
            <a:r>
              <a:rPr lang="en-US" altLang="zh-CN" sz="2200" dirty="0" err="1">
                <a:solidFill>
                  <a:schemeClr val="dk2"/>
                </a:solidFill>
                <a:sym typeface="Arial"/>
              </a:rPr>
              <a:t>AllReduce</a:t>
            </a:r>
            <a:endParaRPr lang="en-US" altLang="zh-CN" sz="2200" dirty="0">
              <a:solidFill>
                <a:schemeClr val="dk2"/>
              </a:solidFill>
              <a:sym typeface="Arial"/>
            </a:endParaRP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2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SOTA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research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baselines: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 err="1">
                <a:solidFill>
                  <a:schemeClr val="dk2"/>
                </a:solidFill>
                <a:sym typeface="Arial"/>
              </a:rPr>
              <a:t>HiPress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[SOSP 21]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and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2D parallelism</a:t>
            </a:r>
            <a:r>
              <a:rPr lang="zh-CN" altLang="en-US" sz="2200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altLang="zh-CN" sz="2200" dirty="0">
                <a:solidFill>
                  <a:schemeClr val="dk2"/>
                </a:solidFill>
                <a:sym typeface="Arial"/>
              </a:rPr>
              <a:t>[ASPLOS 23]</a:t>
            </a:r>
            <a:endParaRPr lang="en" altLang="zh-CN" sz="2200" dirty="0">
              <a:solidFill>
                <a:schemeClr val="dk2"/>
              </a:solidFill>
              <a:sym typeface="Arial"/>
            </a:endParaRPr>
          </a:p>
          <a:p>
            <a:pPr lvl="1">
              <a:buSzPct val="75000"/>
              <a:buFont typeface="Wingdings" pitchFamily="2" charset="2"/>
              <a:buChar char="Ø"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2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Federated learning baselines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dk2"/>
                </a:solidFill>
              </a:rPr>
              <a:t>FedAvg</a:t>
            </a:r>
            <a:r>
              <a:rPr lang="zh-CN" altLang="en-US" dirty="0">
                <a:solidFill>
                  <a:schemeClr val="dk2"/>
                </a:solidFill>
              </a:rPr>
              <a:t> </a:t>
            </a:r>
            <a:r>
              <a:rPr lang="en-US" altLang="zh-CN" dirty="0">
                <a:solidFill>
                  <a:schemeClr val="dk2"/>
                </a:solidFill>
              </a:rPr>
              <a:t>and</a:t>
            </a:r>
            <a:r>
              <a:rPr lang="zh-CN" altLang="en-US" dirty="0">
                <a:solidFill>
                  <a:schemeClr val="dk2"/>
                </a:solidFill>
              </a:rPr>
              <a:t> </a:t>
            </a:r>
            <a:r>
              <a:rPr lang="en-US" altLang="zh-CN" dirty="0">
                <a:solidFill>
                  <a:schemeClr val="dk2"/>
                </a:solidFill>
              </a:rPr>
              <a:t>Tree</a:t>
            </a:r>
            <a:r>
              <a:rPr lang="zh-CN" altLang="en-US" dirty="0">
                <a:solidFill>
                  <a:schemeClr val="dk2"/>
                </a:solidFill>
              </a:rPr>
              <a:t> </a:t>
            </a:r>
            <a:r>
              <a:rPr lang="en-US" altLang="zh-CN" dirty="0" err="1">
                <a:solidFill>
                  <a:schemeClr val="dk2"/>
                </a:solidFill>
              </a:rPr>
              <a:t>FedAvg</a:t>
            </a:r>
            <a:endParaRPr lang="en" altLang="zh-CN" dirty="0">
              <a:solidFill>
                <a:schemeClr val="dk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3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769" y="323638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 End-to-end Performance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84D018-BF8B-1243-9708-F7A28C0B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11" y="3406749"/>
            <a:ext cx="9753598" cy="2854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F24D19-2290-7945-ACE3-F70C75427D4F}"/>
              </a:ext>
            </a:extLst>
          </p:cNvPr>
          <p:cNvSpPr txBox="1"/>
          <p:nvPr/>
        </p:nvSpPr>
        <p:spPr>
          <a:xfrm>
            <a:off x="1324845" y="2480746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47.9–</a:t>
            </a:r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730</a:t>
            </a:r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896ABC-95E6-364C-992C-FB25F2EF1AF2}"/>
              </a:ext>
            </a:extLst>
          </p:cNvPr>
          <p:cNvSpPr txBox="1"/>
          <p:nvPr/>
        </p:nvSpPr>
        <p:spPr>
          <a:xfrm>
            <a:off x="3832607" y="2481205"/>
            <a:ext cx="1312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3.7–58.5×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41978D-B7C8-DF46-823E-54404CC89945}"/>
              </a:ext>
            </a:extLst>
          </p:cNvPr>
          <p:cNvSpPr txBox="1"/>
          <p:nvPr/>
        </p:nvSpPr>
        <p:spPr>
          <a:xfrm>
            <a:off x="9765497" y="2507503"/>
            <a:ext cx="1286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6–120.3×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310E47-9CBB-ED45-AC54-6F169B3BC41E}"/>
              </a:ext>
            </a:extLst>
          </p:cNvPr>
          <p:cNvSpPr txBox="1"/>
          <p:nvPr/>
        </p:nvSpPr>
        <p:spPr>
          <a:xfrm>
            <a:off x="6541135" y="2511134"/>
            <a:ext cx="130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7.1–61.6×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39EAFBB-4A5C-044F-A4BD-6DA7EF69594F}"/>
              </a:ext>
            </a:extLst>
          </p:cNvPr>
          <p:cNvCxnSpPr>
            <a:cxnSpLocks/>
          </p:cNvCxnSpPr>
          <p:nvPr/>
        </p:nvCxnSpPr>
        <p:spPr>
          <a:xfrm>
            <a:off x="1937973" y="2937753"/>
            <a:ext cx="0" cy="815192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C6AA8A0-7B35-794C-83F4-453DAA1CC676}"/>
              </a:ext>
            </a:extLst>
          </p:cNvPr>
          <p:cNvCxnSpPr>
            <a:cxnSpLocks/>
          </p:cNvCxnSpPr>
          <p:nvPr/>
        </p:nvCxnSpPr>
        <p:spPr>
          <a:xfrm>
            <a:off x="4575924" y="2937753"/>
            <a:ext cx="0" cy="1206989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2105815-8244-EA4A-BDBF-0EB6CEB585F4}"/>
              </a:ext>
            </a:extLst>
          </p:cNvPr>
          <p:cNvCxnSpPr>
            <a:cxnSpLocks/>
          </p:cNvCxnSpPr>
          <p:nvPr/>
        </p:nvCxnSpPr>
        <p:spPr>
          <a:xfrm>
            <a:off x="7258091" y="2937753"/>
            <a:ext cx="0" cy="1105779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63958DC-D965-FC44-9495-8285C108C03C}"/>
              </a:ext>
            </a:extLst>
          </p:cNvPr>
          <p:cNvCxnSpPr>
            <a:cxnSpLocks/>
          </p:cNvCxnSpPr>
          <p:nvPr/>
        </p:nvCxnSpPr>
        <p:spPr>
          <a:xfrm>
            <a:off x="10408636" y="2937753"/>
            <a:ext cx="0" cy="1497649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185E621-1371-4645-B32F-6EC9BF46EC40}"/>
              </a:ext>
            </a:extLst>
          </p:cNvPr>
          <p:cNvSpPr txBox="1"/>
          <p:nvPr/>
        </p:nvSpPr>
        <p:spPr>
          <a:xfrm>
            <a:off x="5146061" y="2486772"/>
            <a:ext cx="90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</a:rPr>
              <a:t>3.14</a:t>
            </a:r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89F050F-F50E-984C-8236-16CA199496B2}"/>
              </a:ext>
            </a:extLst>
          </p:cNvPr>
          <p:cNvCxnSpPr>
            <a:cxnSpLocks/>
          </p:cNvCxnSpPr>
          <p:nvPr/>
        </p:nvCxnSpPr>
        <p:spPr>
          <a:xfrm>
            <a:off x="5380247" y="2937753"/>
            <a:ext cx="0" cy="1572869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B45C9C2-F009-2747-9FEC-36DB7FBDE03D}"/>
              </a:ext>
            </a:extLst>
          </p:cNvPr>
          <p:cNvSpPr txBox="1"/>
          <p:nvPr/>
        </p:nvSpPr>
        <p:spPr>
          <a:xfrm>
            <a:off x="7779447" y="2511593"/>
            <a:ext cx="888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2.42</a:t>
            </a:r>
            <a:r>
              <a:rPr lang="en" altLang="zh-CN" b="1" i="1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zh-CN" altLang="en-US" b="1" i="1" dirty="0">
              <a:solidFill>
                <a:srgbClr val="820000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81139C8-CBAF-7143-A352-4555BFD63A3F}"/>
              </a:ext>
            </a:extLst>
          </p:cNvPr>
          <p:cNvCxnSpPr>
            <a:cxnSpLocks/>
          </p:cNvCxnSpPr>
          <p:nvPr/>
        </p:nvCxnSpPr>
        <p:spPr>
          <a:xfrm>
            <a:off x="8012525" y="2937753"/>
            <a:ext cx="0" cy="1572869"/>
          </a:xfrm>
          <a:prstGeom prst="straightConnector1">
            <a:avLst/>
          </a:prstGeom>
          <a:ln w="28575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2">
            <a:extLst>
              <a:ext uri="{FF2B5EF4-FFF2-40B4-BE49-F238E27FC236}">
                <a16:creationId xmlns:a16="http://schemas.microsoft.com/office/drawing/2014/main" id="{8AC82754-5F89-3D4F-B1DA-470F1CA20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89" y="1165605"/>
            <a:ext cx="1017558" cy="101755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9D6767A-7AF3-B345-A798-F43F070C5E2E}"/>
              </a:ext>
            </a:extLst>
          </p:cNvPr>
          <p:cNvSpPr/>
          <p:nvPr/>
        </p:nvSpPr>
        <p:spPr>
          <a:xfrm>
            <a:off x="2127547" y="1352166"/>
            <a:ext cx="8020230" cy="83099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 that all training tasks finish within two hours smaller than the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 time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4CB4E6-B21D-4C44-9B8A-D0B600E8A030}"/>
              </a:ext>
            </a:extLst>
          </p:cNvPr>
          <p:cNvSpPr/>
          <p:nvPr/>
        </p:nvSpPr>
        <p:spPr>
          <a:xfrm>
            <a:off x="1224611" y="3601897"/>
            <a:ext cx="226229" cy="2561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CA3CCAE-503D-8E47-B149-E2A557406540}"/>
              </a:ext>
            </a:extLst>
          </p:cNvPr>
          <p:cNvSpPr txBox="1"/>
          <p:nvPr/>
        </p:nvSpPr>
        <p:spPr>
          <a:xfrm rot="16200000">
            <a:off x="494365" y="3826499"/>
            <a:ext cx="1676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(hours)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B0895B9-8E00-6E49-9E7A-9D0FFCC78E00}"/>
              </a:ext>
            </a:extLst>
          </p:cNvPr>
          <p:cNvSpPr txBox="1"/>
          <p:nvPr/>
        </p:nvSpPr>
        <p:spPr>
          <a:xfrm rot="16200000">
            <a:off x="527992" y="5469286"/>
            <a:ext cx="160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(hours)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79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769" y="323638"/>
            <a:ext cx="11332104" cy="800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 Comparison with Cloud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52">
            <a:extLst>
              <a:ext uri="{FF2B5EF4-FFF2-40B4-BE49-F238E27FC236}">
                <a16:creationId xmlns:a16="http://schemas.microsoft.com/office/drawing/2014/main" id="{8AC82754-5F89-3D4F-B1DA-470F1CA20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77" y="1294578"/>
            <a:ext cx="1017558" cy="101755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9D6767A-7AF3-B345-A798-F43F070C5E2E}"/>
              </a:ext>
            </a:extLst>
          </p:cNvPr>
          <p:cNvSpPr/>
          <p:nvPr/>
        </p:nvSpPr>
        <p:spPr>
          <a:xfrm>
            <a:off x="2145762" y="1418348"/>
            <a:ext cx="9036148" cy="83099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small-to-medium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err="1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n w="6600">
                  <a:noFill/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GPUs.</a:t>
            </a:r>
            <a:endParaRPr lang="zh-CN" altLang="en-US" sz="2400" dirty="0">
              <a:ln w="6600">
                <a:noFill/>
                <a:prstDash val="solid"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9526D55-77A8-B34D-9EB1-3DBA9BE77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58" y="4293893"/>
            <a:ext cx="3476572" cy="1632408"/>
          </a:xfrm>
          <a:prstGeom prst="rect">
            <a:avLst/>
          </a:prstGeom>
        </p:spPr>
      </p:pic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90B59FDF-A815-ED4F-A171-DEDEBDE34570}"/>
              </a:ext>
            </a:extLst>
          </p:cNvPr>
          <p:cNvSpPr txBox="1">
            <a:spLocks/>
          </p:cNvSpPr>
          <p:nvPr/>
        </p:nvSpPr>
        <p:spPr>
          <a:xfrm>
            <a:off x="838346" y="2119994"/>
            <a:ext cx="11650980" cy="507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内容占位符 5">
            <a:extLst>
              <a:ext uri="{FF2B5EF4-FFF2-40B4-BE49-F238E27FC236}">
                <a16:creationId xmlns:a16="http://schemas.microsoft.com/office/drawing/2014/main" id="{7E6C37D0-393A-B542-8D61-FCA68D53FCF8}"/>
              </a:ext>
            </a:extLst>
          </p:cNvPr>
          <p:cNvSpPr txBox="1">
            <a:spLocks/>
          </p:cNvSpPr>
          <p:nvPr/>
        </p:nvSpPr>
        <p:spPr>
          <a:xfrm>
            <a:off x="7012171" y="2085902"/>
            <a:ext cx="5386858" cy="507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5F9FEA-1876-3B41-9C4C-5C26621BE3CE}"/>
              </a:ext>
            </a:extLst>
          </p:cNvPr>
          <p:cNvSpPr txBox="1"/>
          <p:nvPr/>
        </p:nvSpPr>
        <p:spPr>
          <a:xfrm>
            <a:off x="5184955" y="5497648"/>
            <a:ext cx="181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r>
              <a:rPr lang="zh-CN" alt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402D4A5-1FCC-7148-9DBA-FFA204722F5E}"/>
              </a:ext>
            </a:extLst>
          </p:cNvPr>
          <p:cNvSpPr txBox="1"/>
          <p:nvPr/>
        </p:nvSpPr>
        <p:spPr>
          <a:xfrm>
            <a:off x="8282950" y="6157253"/>
            <a:ext cx="26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V100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3E078D9-8130-7D45-86B9-FF4D41AC53E9}"/>
              </a:ext>
            </a:extLst>
          </p:cNvPr>
          <p:cNvCxnSpPr>
            <a:cxnSpLocks/>
          </p:cNvCxnSpPr>
          <p:nvPr/>
        </p:nvCxnSpPr>
        <p:spPr>
          <a:xfrm flipV="1">
            <a:off x="5072204" y="5305475"/>
            <a:ext cx="0" cy="522651"/>
          </a:xfrm>
          <a:prstGeom prst="straightConnector1">
            <a:avLst/>
          </a:prstGeom>
          <a:ln w="28575">
            <a:solidFill>
              <a:srgbClr val="82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89BBE5A-2BCE-7E40-81C9-8A6642CAB573}"/>
              </a:ext>
            </a:extLst>
          </p:cNvPr>
          <p:cNvSpPr txBox="1"/>
          <p:nvPr/>
        </p:nvSpPr>
        <p:spPr>
          <a:xfrm>
            <a:off x="486239" y="5195033"/>
            <a:ext cx="130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5413E2F-5A86-6543-A574-99555E863EED}"/>
              </a:ext>
            </a:extLst>
          </p:cNvPr>
          <p:cNvSpPr/>
          <p:nvPr/>
        </p:nvSpPr>
        <p:spPr>
          <a:xfrm>
            <a:off x="7741980" y="2686661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97239AF-9DF2-7F4B-B3F4-F8B07EF3E4E4}"/>
              </a:ext>
            </a:extLst>
          </p:cNvPr>
          <p:cNvSpPr/>
          <p:nvPr/>
        </p:nvSpPr>
        <p:spPr>
          <a:xfrm>
            <a:off x="7894380" y="2839061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611343-337F-E240-A1A8-B01858C6EE1F}"/>
              </a:ext>
            </a:extLst>
          </p:cNvPr>
          <p:cNvSpPr/>
          <p:nvPr/>
        </p:nvSpPr>
        <p:spPr>
          <a:xfrm>
            <a:off x="8046780" y="2991461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065173D-F87A-754B-BFCF-1684226561D6}"/>
              </a:ext>
            </a:extLst>
          </p:cNvPr>
          <p:cNvSpPr txBox="1"/>
          <p:nvPr/>
        </p:nvSpPr>
        <p:spPr>
          <a:xfrm>
            <a:off x="5142013" y="4092812"/>
            <a:ext cx="281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10.2</a:t>
            </a:r>
            <a:r>
              <a:rPr lang="en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zh-CN" alt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FCB42EEC-C350-5645-A492-D1E425D8B94F}"/>
              </a:ext>
            </a:extLst>
          </p:cNvPr>
          <p:cNvSpPr/>
          <p:nvPr/>
        </p:nvSpPr>
        <p:spPr>
          <a:xfrm>
            <a:off x="3185130" y="3850805"/>
            <a:ext cx="372853" cy="351200"/>
          </a:xfrm>
          <a:prstGeom prst="downArrow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下箭头 39">
            <a:extLst>
              <a:ext uri="{FF2B5EF4-FFF2-40B4-BE49-F238E27FC236}">
                <a16:creationId xmlns:a16="http://schemas.microsoft.com/office/drawing/2014/main" id="{403FB0D2-BEDA-164B-83B4-911E5603032C}"/>
              </a:ext>
            </a:extLst>
          </p:cNvPr>
          <p:cNvSpPr/>
          <p:nvPr/>
        </p:nvSpPr>
        <p:spPr>
          <a:xfrm>
            <a:off x="9394980" y="3767115"/>
            <a:ext cx="318844" cy="294144"/>
          </a:xfrm>
          <a:prstGeom prst="downArrow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A3E370-F334-6A4A-9662-E2B1BD234E8B}"/>
              </a:ext>
            </a:extLst>
          </p:cNvPr>
          <p:cNvSpPr/>
          <p:nvPr/>
        </p:nvSpPr>
        <p:spPr>
          <a:xfrm>
            <a:off x="9667290" y="2663699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5D63AFB-3AFE-E54C-8183-2DFB78658382}"/>
              </a:ext>
            </a:extLst>
          </p:cNvPr>
          <p:cNvSpPr/>
          <p:nvPr/>
        </p:nvSpPr>
        <p:spPr>
          <a:xfrm>
            <a:off x="9819690" y="2816099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2B2ED8-6D28-4045-B008-4B9EFC17817A}"/>
              </a:ext>
            </a:extLst>
          </p:cNvPr>
          <p:cNvSpPr/>
          <p:nvPr/>
        </p:nvSpPr>
        <p:spPr>
          <a:xfrm>
            <a:off x="9972090" y="2968499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2369BF2-8075-A044-9E31-4A553704C44D}"/>
              </a:ext>
            </a:extLst>
          </p:cNvPr>
          <p:cNvSpPr txBox="1"/>
          <p:nvPr/>
        </p:nvSpPr>
        <p:spPr>
          <a:xfrm>
            <a:off x="5186026" y="4847870"/>
            <a:ext cx="181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Simpler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2" descr="GIGABYTE Launches Two 4U NVIDIA Tesla GPU Servers: High Density for Deep  Learning">
            <a:extLst>
              <a:ext uri="{FF2B5EF4-FFF2-40B4-BE49-F238E27FC236}">
                <a16:creationId xmlns:a16="http://schemas.microsoft.com/office/drawing/2014/main" id="{8DCC93DA-F322-B14A-8560-CA2E0D1B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88" y="4147933"/>
            <a:ext cx="3532666" cy="20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464D860A-410E-4C4D-A012-31DA3CEEB81F}"/>
              </a:ext>
            </a:extLst>
          </p:cNvPr>
          <p:cNvSpPr/>
          <p:nvPr/>
        </p:nvSpPr>
        <p:spPr>
          <a:xfrm>
            <a:off x="1884486" y="4824611"/>
            <a:ext cx="699706" cy="297151"/>
          </a:xfrm>
          <a:prstGeom prst="round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4858CDFE-7C56-224E-A412-B30283FED232}"/>
              </a:ext>
            </a:extLst>
          </p:cNvPr>
          <p:cNvSpPr/>
          <p:nvPr/>
        </p:nvSpPr>
        <p:spPr>
          <a:xfrm>
            <a:off x="8461234" y="4191182"/>
            <a:ext cx="2160576" cy="366821"/>
          </a:xfrm>
          <a:prstGeom prst="round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026E102-35D4-A940-8BEB-FA373623B990}"/>
              </a:ext>
            </a:extLst>
          </p:cNvPr>
          <p:cNvCxnSpPr>
            <a:cxnSpLocks/>
          </p:cNvCxnSpPr>
          <p:nvPr/>
        </p:nvCxnSpPr>
        <p:spPr>
          <a:xfrm flipH="1">
            <a:off x="1300962" y="4855913"/>
            <a:ext cx="451216" cy="25418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817B42F-A70B-6442-87AB-2F69911197AF}"/>
              </a:ext>
            </a:extLst>
          </p:cNvPr>
          <p:cNvSpPr txBox="1"/>
          <p:nvPr/>
        </p:nvSpPr>
        <p:spPr>
          <a:xfrm>
            <a:off x="2361775" y="5891485"/>
            <a:ext cx="15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D4BCB3-2FB0-E941-B17A-633C2CEFCF31}"/>
              </a:ext>
            </a:extLst>
          </p:cNvPr>
          <p:cNvSpPr txBox="1"/>
          <p:nvPr/>
        </p:nvSpPr>
        <p:spPr>
          <a:xfrm>
            <a:off x="10742407" y="4409014"/>
            <a:ext cx="130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V100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3AF1ED1-F54D-A549-96C3-74F014165A5C}"/>
              </a:ext>
            </a:extLst>
          </p:cNvPr>
          <p:cNvCxnSpPr>
            <a:cxnSpLocks/>
          </p:cNvCxnSpPr>
          <p:nvPr/>
        </p:nvCxnSpPr>
        <p:spPr>
          <a:xfrm>
            <a:off x="10634688" y="4280826"/>
            <a:ext cx="336084" cy="7896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48F47A3C-C09A-F843-9D53-BDF5D87F433B}"/>
              </a:ext>
            </a:extLst>
          </p:cNvPr>
          <p:cNvSpPr/>
          <p:nvPr/>
        </p:nvSpPr>
        <p:spPr>
          <a:xfrm>
            <a:off x="1701348" y="2797255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2A3A768-6CAB-664B-B6FE-8CE3D1D40419}"/>
              </a:ext>
            </a:extLst>
          </p:cNvPr>
          <p:cNvSpPr/>
          <p:nvPr/>
        </p:nvSpPr>
        <p:spPr>
          <a:xfrm>
            <a:off x="1853748" y="2949655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07EECC5-44C1-194A-B156-B8987B584350}"/>
              </a:ext>
            </a:extLst>
          </p:cNvPr>
          <p:cNvSpPr/>
          <p:nvPr/>
        </p:nvSpPr>
        <p:spPr>
          <a:xfrm>
            <a:off x="2006148" y="3102055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5B34604-F84C-9642-A3A4-984B50CC6183}"/>
              </a:ext>
            </a:extLst>
          </p:cNvPr>
          <p:cNvSpPr/>
          <p:nvPr/>
        </p:nvSpPr>
        <p:spPr>
          <a:xfrm>
            <a:off x="3626658" y="2774293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27BFADA-8777-B948-B9D9-4F0207D710DE}"/>
              </a:ext>
            </a:extLst>
          </p:cNvPr>
          <p:cNvSpPr/>
          <p:nvPr/>
        </p:nvSpPr>
        <p:spPr>
          <a:xfrm>
            <a:off x="3779058" y="2926693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C51A1FF-094C-0A4D-A0B4-75898B59D750}"/>
              </a:ext>
            </a:extLst>
          </p:cNvPr>
          <p:cNvSpPr/>
          <p:nvPr/>
        </p:nvSpPr>
        <p:spPr>
          <a:xfrm>
            <a:off x="3931458" y="3079093"/>
            <a:ext cx="1163507" cy="679824"/>
          </a:xfrm>
          <a:prstGeom prst="rect">
            <a:avLst/>
          </a:prstGeom>
          <a:solidFill>
            <a:srgbClr val="821B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workloads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3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05FD573-6B98-4E44-80B4-3A3DD88A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55" y="5063466"/>
            <a:ext cx="580218" cy="5802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6DD9AAB-C60B-EC4B-82DA-83E18F99357D}"/>
              </a:ext>
            </a:extLst>
          </p:cNvPr>
          <p:cNvSpPr/>
          <p:nvPr/>
        </p:nvSpPr>
        <p:spPr>
          <a:xfrm>
            <a:off x="2079503" y="5131937"/>
            <a:ext cx="3541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4"/>
              </a:rPr>
              <a:t>xudaliang@pku.edu.cn</a:t>
            </a:r>
            <a:endParaRPr lang="en-US" altLang="zh-CN" sz="2400" b="1" dirty="0"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4D51B4-8AB3-1547-8CA8-686618785D4E}"/>
              </a:ext>
            </a:extLst>
          </p:cNvPr>
          <p:cNvSpPr/>
          <p:nvPr/>
        </p:nvSpPr>
        <p:spPr>
          <a:xfrm>
            <a:off x="1327113" y="5757252"/>
            <a:ext cx="9832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More about our affordable AI systems: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5"/>
              </a:rPr>
              <a:t>http://www.liuxuanzhe.com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7F7E6-D429-0246-A422-8EEB539473C9}"/>
              </a:ext>
            </a:extLst>
          </p:cNvPr>
          <p:cNvSpPr txBox="1"/>
          <p:nvPr/>
        </p:nvSpPr>
        <p:spPr>
          <a:xfrm>
            <a:off x="6960369" y="5140655"/>
            <a:ext cx="438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https://daliangxu.github.io/</a:t>
            </a:r>
          </a:p>
        </p:txBody>
      </p:sp>
      <p:pic>
        <p:nvPicPr>
          <p:cNvPr id="14" name="Picture 8" descr="Website Logo PNG Images, Free Transparent Website Logo Download - KindPNG">
            <a:extLst>
              <a:ext uri="{FF2B5EF4-FFF2-40B4-BE49-F238E27FC236}">
                <a16:creationId xmlns:a16="http://schemas.microsoft.com/office/drawing/2014/main" id="{9C6D2235-CC82-4742-AD51-1FAC70BE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93" y="5066155"/>
            <a:ext cx="1090476" cy="6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D5C4AB4-96CF-134E-819F-51437E430E5E}"/>
              </a:ext>
            </a:extLst>
          </p:cNvPr>
          <p:cNvSpPr txBox="1"/>
          <p:nvPr/>
        </p:nvSpPr>
        <p:spPr>
          <a:xfrm>
            <a:off x="5620857" y="1204325"/>
            <a:ext cx="6057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Propose</a:t>
            </a: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f</a:t>
            </a:r>
            <a:r>
              <a:rPr lang="en-US" altLang="zh-CN" sz="2800" b="0" i="0" dirty="0">
                <a:effectLst/>
                <a:latin typeface="Arial" panose="020B0604020202020204" pitchFamily="34" charset="0"/>
              </a:rPr>
              <a:t>irst</a:t>
            </a: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sz="2800" b="0" i="0" dirty="0">
                <a:effectLst/>
                <a:latin typeface="Arial" panose="020B0604020202020204" pitchFamily="34" charset="0"/>
              </a:rPr>
              <a:t>efficient DNN training engine</a:t>
            </a: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sz="2800" b="0" i="0" dirty="0">
                <a:effectLst/>
                <a:latin typeface="Arial" panose="020B0604020202020204" pitchFamily="34" charset="0"/>
              </a:rPr>
              <a:t>for SoC-Clusters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2CBB79D3-BF9C-7A44-9087-9FFBD5FB8E1A}"/>
              </a:ext>
            </a:extLst>
          </p:cNvPr>
          <p:cNvSpPr/>
          <p:nvPr/>
        </p:nvSpPr>
        <p:spPr>
          <a:xfrm>
            <a:off x="4737389" y="131808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26B17562-963C-3E4B-B490-D44583001E8E}"/>
              </a:ext>
            </a:extLst>
          </p:cNvPr>
          <p:cNvSpPr txBox="1"/>
          <p:nvPr/>
        </p:nvSpPr>
        <p:spPr>
          <a:xfrm>
            <a:off x="5571696" y="3887818"/>
            <a:ext cx="66933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Build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prototype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achieve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" altLang="zh-CN" sz="2800" b="0" i="0" dirty="0">
                <a:effectLst/>
                <a:latin typeface="Arial" panose="020B0604020202020204" pitchFamily="34" charset="0"/>
              </a:rPr>
              <a:t>superior performance over existing methods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ED2BA919-1B88-5543-BDF3-9B9B159A8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438" y="1380281"/>
            <a:ext cx="539703" cy="539703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97E6D8F7-62A0-8F4C-8F9A-64FB7D653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438" y="4146763"/>
            <a:ext cx="532019" cy="532019"/>
          </a:xfrm>
          <a:prstGeom prst="rect">
            <a:avLst/>
          </a:prstGeom>
        </p:spPr>
      </p:pic>
      <p:sp>
        <p:nvSpPr>
          <p:cNvPr id="32" name="Oval 17">
            <a:extLst>
              <a:ext uri="{FF2B5EF4-FFF2-40B4-BE49-F238E27FC236}">
                <a16:creationId xmlns:a16="http://schemas.microsoft.com/office/drawing/2014/main" id="{6346EA33-F49E-B341-B8A4-3C7B9F615561}"/>
              </a:ext>
            </a:extLst>
          </p:cNvPr>
          <p:cNvSpPr/>
          <p:nvPr/>
        </p:nvSpPr>
        <p:spPr>
          <a:xfrm>
            <a:off x="4737389" y="404034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E0E82F45-DAE2-4649-A4A4-1CDB68DC8F5A}"/>
              </a:ext>
            </a:extLst>
          </p:cNvPr>
          <p:cNvSpPr txBox="1"/>
          <p:nvPr/>
        </p:nvSpPr>
        <p:spPr>
          <a:xfrm>
            <a:off x="5571696" y="2538610"/>
            <a:ext cx="652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effectLst/>
                <a:latin typeface="Arial" panose="020B0604020202020204" pitchFamily="34" charset="0"/>
              </a:rPr>
              <a:t>Incorporate</a:t>
            </a: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g</a:t>
            </a:r>
            <a:r>
              <a:rPr lang="en" altLang="zh-CN" sz="2800" b="0" i="0" dirty="0" err="1">
                <a:effectLst/>
                <a:latin typeface="Arial" panose="020B0604020202020204" pitchFamily="34" charset="0"/>
              </a:rPr>
              <a:t>roup</a:t>
            </a:r>
            <a:r>
              <a:rPr lang="en" altLang="zh-CN" sz="2800" b="0" i="0" dirty="0">
                <a:effectLst/>
                <a:latin typeface="Arial" panose="020B0604020202020204" pitchFamily="34" charset="0"/>
              </a:rPr>
              <a:t>-wise parallelism</a:t>
            </a: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800" b="0" i="0" dirty="0">
                <a:effectLst/>
                <a:latin typeface="Arial" panose="020B0604020202020204" pitchFamily="34" charset="0"/>
              </a:rPr>
              <a:t>data-parallel mixed-precision training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20">
            <a:extLst>
              <a:ext uri="{FF2B5EF4-FFF2-40B4-BE49-F238E27FC236}">
                <a16:creationId xmlns:a16="http://schemas.microsoft.com/office/drawing/2014/main" id="{55329FF0-8949-5648-B1B7-D394BEEE4CB4}"/>
              </a:ext>
            </a:extLst>
          </p:cNvPr>
          <p:cNvSpPr/>
          <p:nvPr/>
        </p:nvSpPr>
        <p:spPr>
          <a:xfrm>
            <a:off x="4737389" y="2663343"/>
            <a:ext cx="722268" cy="70464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5" name="Picture 21">
            <a:extLst>
              <a:ext uri="{FF2B5EF4-FFF2-40B4-BE49-F238E27FC236}">
                <a16:creationId xmlns:a16="http://schemas.microsoft.com/office/drawing/2014/main" id="{0895F8B9-99B3-1D4F-B7AA-8A7CF0884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428" y="2733426"/>
            <a:ext cx="532019" cy="532019"/>
          </a:xfrm>
          <a:prstGeom prst="rect">
            <a:avLst/>
          </a:prstGeom>
        </p:spPr>
      </p:pic>
      <p:sp>
        <p:nvSpPr>
          <p:cNvPr id="36" name="TextBox 23">
            <a:extLst>
              <a:ext uri="{FF2B5EF4-FFF2-40B4-BE49-F238E27FC236}">
                <a16:creationId xmlns:a16="http://schemas.microsoft.com/office/drawing/2014/main" id="{2689918B-8935-1643-89D0-72BAACDD91E1}"/>
              </a:ext>
            </a:extLst>
          </p:cNvPr>
          <p:cNvSpPr txBox="1"/>
          <p:nvPr/>
        </p:nvSpPr>
        <p:spPr>
          <a:xfrm>
            <a:off x="1543425" y="4001839"/>
            <a:ext cx="182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SoCFlow</a:t>
            </a:r>
            <a:endParaRPr lang="en-CN" sz="2800" dirty="0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C7018179-2CB4-2742-8B6E-AE06A11DB8DD}"/>
              </a:ext>
            </a:extLst>
          </p:cNvPr>
          <p:cNvSpPr txBox="1">
            <a:spLocks/>
          </p:cNvSpPr>
          <p:nvPr/>
        </p:nvSpPr>
        <p:spPr>
          <a:xfrm>
            <a:off x="577439" y="483483"/>
            <a:ext cx="11332104" cy="800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pPr algn="l"/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Take-away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EB2C4F-7732-1D4A-A581-E407E2F852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680" y="1769932"/>
            <a:ext cx="3971193" cy="22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282" y="399879"/>
            <a:ext cx="3143770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8445C36-2A11-3948-AAD5-F0987AC0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796" y="1199980"/>
            <a:ext cx="3890563" cy="29711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CB4229-2E9E-5B45-A273-45A026538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623" y="4434565"/>
            <a:ext cx="3759765" cy="17653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4267186-3D5F-EB43-8F38-8614CD6F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060433" y="3696217"/>
            <a:ext cx="1018799" cy="386949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graphicFrame>
        <p:nvGraphicFramePr>
          <p:cNvPr id="25" name="表格 9">
            <a:extLst>
              <a:ext uri="{FF2B5EF4-FFF2-40B4-BE49-F238E27FC236}">
                <a16:creationId xmlns:a16="http://schemas.microsoft.com/office/drawing/2014/main" id="{DF32EA4A-36CA-D249-857E-B69FFAFFA68C}"/>
              </a:ext>
            </a:extLst>
          </p:cNvPr>
          <p:cNvGraphicFramePr>
            <a:graphicFrameLocks noGrp="1"/>
          </p:cNvGraphicFramePr>
          <p:nvPr/>
        </p:nvGraphicFramePr>
        <p:xfrm>
          <a:off x="7292533" y="1238309"/>
          <a:ext cx="448328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81">
                  <a:extLst>
                    <a:ext uri="{9D8B030D-6E8A-4147-A177-3AD203B41FA5}">
                      <a16:colId xmlns:a16="http://schemas.microsoft.com/office/drawing/2014/main" val="1017337144"/>
                    </a:ext>
                  </a:extLst>
                </a:gridCol>
                <a:gridCol w="3015800">
                  <a:extLst>
                    <a:ext uri="{9D8B030D-6E8A-4147-A177-3AD203B41FA5}">
                      <a16:colId xmlns:a16="http://schemas.microsoft.com/office/drawing/2014/main" val="3840905023"/>
                    </a:ext>
                  </a:extLst>
                </a:gridCol>
              </a:tblGrid>
              <a:tr h="48855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 x 2.84 GHz </a:t>
                      </a:r>
                      <a:r>
                        <a:rPr lang="en" altLang="zh-CN" sz="1600" b="1" kern="1200" dirty="0" err="1">
                          <a:solidFill>
                            <a:schemeClr val="tx1"/>
                          </a:solidFill>
                          <a:effectLst/>
                        </a:rPr>
                        <a:t>Kryo</a:t>
                      </a:r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 585 </a:t>
                      </a:r>
                      <a:endParaRPr lang="en" altLang="zh-CN" sz="16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+ 3 x 2.42 GHz </a:t>
                      </a:r>
                      <a:r>
                        <a:rPr lang="en" altLang="zh-CN" sz="1600" b="1" kern="1200" dirty="0" err="1">
                          <a:solidFill>
                            <a:schemeClr val="tx1"/>
                          </a:solidFill>
                          <a:effectLst/>
                        </a:rPr>
                        <a:t>Kryo</a:t>
                      </a:r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 585 </a:t>
                      </a:r>
                      <a:endParaRPr lang="en" altLang="zh-CN" sz="16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+ 4 x 1.8 GHz </a:t>
                      </a:r>
                      <a:r>
                        <a:rPr lang="en" altLang="zh-CN" sz="1600" b="1" kern="1200" dirty="0" err="1">
                          <a:solidFill>
                            <a:schemeClr val="tx1"/>
                          </a:solidFill>
                          <a:effectLst/>
                        </a:rPr>
                        <a:t>Kryo</a:t>
                      </a:r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 585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509411"/>
                  </a:ext>
                </a:extLst>
              </a:tr>
              <a:tr h="209382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1" kern="1200" dirty="0">
                          <a:solidFill>
                            <a:schemeClr val="tx1"/>
                          </a:solidFill>
                          <a:effectLst/>
                        </a:rPr>
                        <a:t>Qualcomm Adreno 650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238427"/>
                  </a:ext>
                </a:extLst>
              </a:tr>
              <a:tr h="209382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NPU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Hexagon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698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DSP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930090"/>
                  </a:ext>
                </a:extLst>
              </a:tr>
              <a:tr h="209382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12GB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LPDDR5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385646"/>
                  </a:ext>
                </a:extLst>
              </a:tr>
              <a:tr h="228302"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Disk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UFS 3.1 256GB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964362"/>
                  </a:ext>
                </a:extLst>
              </a:tr>
              <a:tr h="209382"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Android 10 (Kernel 4.19.81)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933960"/>
                  </a:ext>
                </a:extLst>
              </a:tr>
              <a:tr h="488559"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Network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Interface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1 x 1GE RJ45 Port (1Gbps) + </a:t>
                      </a:r>
                    </a:p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2 x 10GE SPF+ Port (2 x 10Gbps)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717905"/>
                  </a:ext>
                </a:extLst>
              </a:tr>
              <a:tr h="348971"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Physical Interface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1600" b="1" dirty="0">
                          <a:solidFill>
                            <a:schemeClr val="tx1"/>
                          </a:solidFill>
                        </a:rPr>
                        <a:t>2 Rack Unit</a:t>
                      </a:r>
                      <a:endParaRPr lang="en" altLang="zh-C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639039"/>
                  </a:ext>
                </a:extLst>
              </a:tr>
            </a:tbl>
          </a:graphicData>
        </a:graphic>
      </p:graphicFrame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79D0ED4-51E0-BC43-B4DC-7A63124038AA}"/>
              </a:ext>
            </a:extLst>
          </p:cNvPr>
          <p:cNvCxnSpPr>
            <a:cxnSpLocks/>
          </p:cNvCxnSpPr>
          <p:nvPr/>
        </p:nvCxnSpPr>
        <p:spPr>
          <a:xfrm>
            <a:off x="2780371" y="5135320"/>
            <a:ext cx="2854712" cy="26048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C5B6768-F681-4449-9001-BD7DD4138DE6}"/>
              </a:ext>
            </a:extLst>
          </p:cNvPr>
          <p:cNvSpPr/>
          <p:nvPr/>
        </p:nvSpPr>
        <p:spPr>
          <a:xfrm>
            <a:off x="4055522" y="1949712"/>
            <a:ext cx="931408" cy="1736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686F32B-622D-A34D-A7A3-279319719EC7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406784" y="4569642"/>
            <a:ext cx="0" cy="65253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D5EAA43-EB16-C245-A120-8562155496A5}"/>
              </a:ext>
            </a:extLst>
          </p:cNvPr>
          <p:cNvCxnSpPr>
            <a:cxnSpLocks/>
          </p:cNvCxnSpPr>
          <p:nvPr/>
        </p:nvCxnSpPr>
        <p:spPr>
          <a:xfrm>
            <a:off x="4986930" y="3429000"/>
            <a:ext cx="771701" cy="161221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6BA8BE7E-9DB0-E84C-B5AC-2470E0D08190}"/>
              </a:ext>
            </a:extLst>
          </p:cNvPr>
          <p:cNvSpPr/>
          <p:nvPr/>
        </p:nvSpPr>
        <p:spPr>
          <a:xfrm>
            <a:off x="6127595" y="5222176"/>
            <a:ext cx="558377" cy="81758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1E74BEB0-E2F9-0B46-8827-F075A9C0D3D7}"/>
              </a:ext>
            </a:extLst>
          </p:cNvPr>
          <p:cNvSpPr/>
          <p:nvPr/>
        </p:nvSpPr>
        <p:spPr>
          <a:xfrm>
            <a:off x="1680013" y="4531818"/>
            <a:ext cx="1322717" cy="1018800"/>
          </a:xfrm>
          <a:prstGeom prst="parallelogram">
            <a:avLst>
              <a:gd name="adj" fmla="val 61662"/>
            </a:avLst>
          </a:prstGeom>
          <a:noFill/>
          <a:ln w="28575">
            <a:solidFill>
              <a:srgbClr val="FF0000"/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2" descr="Smartphone - Free technology icons">
            <a:extLst>
              <a:ext uri="{FF2B5EF4-FFF2-40B4-BE49-F238E27FC236}">
                <a16:creationId xmlns:a16="http://schemas.microsoft.com/office/drawing/2014/main" id="{B2D0FBCD-70C4-AF48-844D-8B50A47A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07" y="3044873"/>
            <a:ext cx="1468037" cy="14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CFFCC4B-BB5A-114A-8169-24EA5CE0EEEF}"/>
              </a:ext>
            </a:extLst>
          </p:cNvPr>
          <p:cNvCxnSpPr>
            <a:cxnSpLocks/>
          </p:cNvCxnSpPr>
          <p:nvPr/>
        </p:nvCxnSpPr>
        <p:spPr>
          <a:xfrm>
            <a:off x="4916264" y="2356624"/>
            <a:ext cx="962637" cy="66795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53C0912-043E-944F-8BE1-EC415CC069D9}"/>
              </a:ext>
            </a:extLst>
          </p:cNvPr>
          <p:cNvSpPr/>
          <p:nvPr/>
        </p:nvSpPr>
        <p:spPr>
          <a:xfrm>
            <a:off x="4357887" y="2202335"/>
            <a:ext cx="558377" cy="28067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E109D61-3F3C-A344-8CA1-64242C3B4A5A}"/>
              </a:ext>
            </a:extLst>
          </p:cNvPr>
          <p:cNvCxnSpPr>
            <a:cxnSpLocks/>
          </p:cNvCxnSpPr>
          <p:nvPr/>
        </p:nvCxnSpPr>
        <p:spPr>
          <a:xfrm flipV="1">
            <a:off x="6782354" y="2579650"/>
            <a:ext cx="417911" cy="45601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349160C-1A23-444A-A500-98818E8ED8D0}"/>
              </a:ext>
            </a:extLst>
          </p:cNvPr>
          <p:cNvSpPr txBox="1"/>
          <p:nvPr/>
        </p:nvSpPr>
        <p:spPr>
          <a:xfrm>
            <a:off x="5154359" y="1462199"/>
            <a:ext cx="1627995" cy="652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000" dirty="0"/>
              <a:t>60</a:t>
            </a:r>
            <a:r>
              <a:rPr lang="zh-CN" altLang="en-US" sz="2000" dirty="0"/>
              <a:t> </a:t>
            </a:r>
            <a:r>
              <a:rPr lang="en-US" altLang="zh-CN" sz="2000" dirty="0"/>
              <a:t>Mobile</a:t>
            </a:r>
            <a:r>
              <a:rPr lang="zh-CN" altLang="en-US" sz="2000" dirty="0"/>
              <a:t> </a:t>
            </a:r>
            <a:r>
              <a:rPr lang="en-US" altLang="zh-CN" sz="2000" dirty="0"/>
              <a:t>SoCs</a:t>
            </a:r>
            <a:endParaRPr lang="zh-CN" altLang="en-US" sz="2000" dirty="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31925684-4AD5-6D43-8593-208287C8C8BC}"/>
              </a:ext>
            </a:extLst>
          </p:cNvPr>
          <p:cNvSpPr/>
          <p:nvPr/>
        </p:nvSpPr>
        <p:spPr>
          <a:xfrm rot="5400000">
            <a:off x="3199286" y="4210583"/>
            <a:ext cx="191919" cy="16738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13B2FE-2007-934D-8B07-18A96E0C1A6A}"/>
              </a:ext>
            </a:extLst>
          </p:cNvPr>
          <p:cNvSpPr txBox="1"/>
          <p:nvPr/>
        </p:nvSpPr>
        <p:spPr>
          <a:xfrm>
            <a:off x="9684795" y="5488217"/>
            <a:ext cx="1627995" cy="652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000" dirty="0"/>
              <a:t>12</a:t>
            </a:r>
            <a:r>
              <a:rPr lang="zh-CN" altLang="en-US" sz="2000" dirty="0"/>
              <a:t> </a:t>
            </a:r>
            <a:r>
              <a:rPr lang="en-US" altLang="zh-CN" sz="2000" dirty="0"/>
              <a:t>PCBs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89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1664" y="516336"/>
            <a:ext cx="3143770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SoC-Cluster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5DC30A-70F4-4B4F-8B35-157D8984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529" y="1857978"/>
            <a:ext cx="1018801" cy="10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ase Station PNG Transparent Images Free Download | Vector Files |  Pngtree">
            <a:extLst>
              <a:ext uri="{FF2B5EF4-FFF2-40B4-BE49-F238E27FC236}">
                <a16:creationId xmlns:a16="http://schemas.microsoft.com/office/drawing/2014/main" id="{B7B860F2-D2DF-894A-ADEE-B8A7632B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500" y1="25278" x2="27500" y2="25278"/>
                        <a14:foregroundMark x1="32778" y1="24722" x2="32778" y2="24722"/>
                        <a14:foregroundMark x1="39167" y1="25278" x2="39167" y2="25278"/>
                        <a14:foregroundMark x1="45278" y1="23889" x2="45278" y2="23889"/>
                        <a14:foregroundMark x1="60000" y1="25000" x2="60000" y2="25000"/>
                        <a14:foregroundMark x1="66389" y1="25833" x2="66389" y2="25833"/>
                        <a14:foregroundMark x1="72222" y1="25000" x2="72222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32" y="2051821"/>
            <a:ext cx="1630363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03B3748B-64CC-F740-9636-B9995510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529" y="2721959"/>
            <a:ext cx="1018801" cy="10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7633502-78BC-874A-99DA-8994D1A1F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528" y="3656934"/>
            <a:ext cx="1018801" cy="10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ge computing Royalty Free Vector Image - VectorStock">
            <a:extLst>
              <a:ext uri="{FF2B5EF4-FFF2-40B4-BE49-F238E27FC236}">
                <a16:creationId xmlns:a16="http://schemas.microsoft.com/office/drawing/2014/main" id="{12DDC36A-5900-AA41-94B9-68761C95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700" y1="47222" x2="47700" y2="47222"/>
                        <a14:foregroundMark x1="37900" y1="46204" x2="37900" y2="46204"/>
                        <a14:foregroundMark x1="52400" y1="45185" x2="52400" y2="45185"/>
                        <a14:foregroundMark x1="58300" y1="44630" x2="58300" y2="44630"/>
                        <a14:foregroundMark x1="49600" y1="58426" x2="49600" y2="58426"/>
                        <a14:foregroundMark x1="45100" y1="58426" x2="45100" y2="58426"/>
                        <a14:foregroundMark x1="40400" y1="58796" x2="40400" y2="58796"/>
                        <a14:foregroundMark x1="37700" y1="58611" x2="37700" y2="58611"/>
                        <a14:foregroundMark x1="59800" y1="58611" x2="59800" y2="58611"/>
                        <a14:foregroundMark x1="57100" y1="58796" x2="57100" y2="58796"/>
                        <a14:foregroundMark x1="54300" y1="58426" x2="54300" y2="58426"/>
                        <a14:foregroundMark x1="52800" y1="58426" x2="52800" y2="58426"/>
                        <a14:foregroundMark x1="50900" y1="58796" x2="50900" y2="58796"/>
                        <a14:foregroundMark x1="51300" y1="64722" x2="51300" y2="64722"/>
                        <a14:foregroundMark x1="46600" y1="67963" x2="46600" y2="67963"/>
                        <a14:foregroundMark x1="46400" y1="63796" x2="46400" y2="63796"/>
                        <a14:foregroundMark x1="38500" y1="62963" x2="38500" y2="62963"/>
                        <a14:foregroundMark x1="52400" y1="62963" x2="52400" y2="62963"/>
                        <a14:foregroundMark x1="58600" y1="63611" x2="58600" y2="63611"/>
                        <a14:foregroundMark x1="54700" y1="58426" x2="54700" y2="58426"/>
                        <a14:foregroundMark x1="53900" y1="59815" x2="53900" y2="59815"/>
                        <a14:foregroundMark x1="55400" y1="59444" x2="55400" y2="5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18" y="3219185"/>
            <a:ext cx="1913108" cy="20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9383768-DD90-5D4B-9F5B-39EC8B391517}"/>
              </a:ext>
            </a:extLst>
          </p:cNvPr>
          <p:cNvCxnSpPr>
            <a:cxnSpLocks/>
          </p:cNvCxnSpPr>
          <p:nvPr/>
        </p:nvCxnSpPr>
        <p:spPr>
          <a:xfrm flipH="1">
            <a:off x="8067514" y="2367378"/>
            <a:ext cx="1823690" cy="2339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3CDC0C8-2458-354E-8F8D-B2B2F12DCE33}"/>
              </a:ext>
            </a:extLst>
          </p:cNvPr>
          <p:cNvCxnSpPr>
            <a:cxnSpLocks/>
          </p:cNvCxnSpPr>
          <p:nvPr/>
        </p:nvCxnSpPr>
        <p:spPr>
          <a:xfrm flipH="1" flipV="1">
            <a:off x="8160935" y="3761940"/>
            <a:ext cx="1730269" cy="404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B9BF05B-58F0-9C49-86E1-20280DAAC791}"/>
              </a:ext>
            </a:extLst>
          </p:cNvPr>
          <p:cNvCxnSpPr>
            <a:cxnSpLocks/>
          </p:cNvCxnSpPr>
          <p:nvPr/>
        </p:nvCxnSpPr>
        <p:spPr>
          <a:xfrm flipH="1">
            <a:off x="8160935" y="3177702"/>
            <a:ext cx="1730269" cy="511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>
            <a:extLst>
              <a:ext uri="{FF2B5EF4-FFF2-40B4-BE49-F238E27FC236}">
                <a16:creationId xmlns:a16="http://schemas.microsoft.com/office/drawing/2014/main" id="{306FB320-73F8-8F4C-8799-EC44BAC5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57" y="1380430"/>
            <a:ext cx="1013069" cy="7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7659519B-B59B-7D4D-91E4-BFECA77C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40" y="4790457"/>
            <a:ext cx="847827" cy="8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0D1AF15-FA2E-984A-AB7E-AEA8BE39B1F7}"/>
              </a:ext>
            </a:extLst>
          </p:cNvPr>
          <p:cNvSpPr txBox="1"/>
          <p:nvPr/>
        </p:nvSpPr>
        <p:spPr>
          <a:xfrm>
            <a:off x="7415091" y="1584235"/>
            <a:ext cx="2111175" cy="31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16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live</a:t>
            </a:r>
            <a:r>
              <a:rPr lang="zh-CN" altLang="en-US" sz="2400" dirty="0"/>
              <a:t> </a:t>
            </a:r>
            <a:r>
              <a:rPr lang="en-US" altLang="zh-CN" sz="2400" dirty="0"/>
              <a:t>streaming</a:t>
            </a:r>
            <a:endParaRPr lang="en" altLang="zh-CN" sz="2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2F7F4B-42CD-524E-BD6A-4BE0A2B6C10C}"/>
              </a:ext>
            </a:extLst>
          </p:cNvPr>
          <p:cNvSpPr txBox="1"/>
          <p:nvPr/>
        </p:nvSpPr>
        <p:spPr>
          <a:xfrm>
            <a:off x="7522755" y="4924100"/>
            <a:ext cx="2300974" cy="521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gaming</a:t>
            </a:r>
            <a:r>
              <a:rPr lang="zh-CN" altLang="en-US" dirty="0"/>
              <a:t> 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2CF754C-5051-5447-A0B6-6C9C1A0FF4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385" y="1690937"/>
            <a:ext cx="4342209" cy="3316042"/>
          </a:xfrm>
          <a:prstGeom prst="rect">
            <a:avLst/>
          </a:prstGeom>
          <a:noFill/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06838880-0032-A74B-B41D-7911934FD29B}"/>
              </a:ext>
            </a:extLst>
          </p:cNvPr>
          <p:cNvGrpSpPr/>
          <p:nvPr/>
        </p:nvGrpSpPr>
        <p:grpSpPr>
          <a:xfrm>
            <a:off x="5546634" y="3110544"/>
            <a:ext cx="1172557" cy="651396"/>
            <a:chOff x="4455267" y="5541563"/>
            <a:chExt cx="1172557" cy="651396"/>
          </a:xfrm>
        </p:grpSpPr>
        <p:sp>
          <p:nvSpPr>
            <p:cNvPr id="65" name="右箭头 64">
              <a:extLst>
                <a:ext uri="{FF2B5EF4-FFF2-40B4-BE49-F238E27FC236}">
                  <a16:creationId xmlns:a16="http://schemas.microsoft.com/office/drawing/2014/main" id="{2E000E5D-89E1-094E-96A4-65ACC92B64D9}"/>
                </a:ext>
              </a:extLst>
            </p:cNvPr>
            <p:cNvSpPr/>
            <p:nvPr/>
          </p:nvSpPr>
          <p:spPr>
            <a:xfrm>
              <a:off x="4455267" y="5541563"/>
              <a:ext cx="1172557" cy="651396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FA71A71-6312-544C-BC08-DF5DD929A10F}"/>
                </a:ext>
              </a:extLst>
            </p:cNvPr>
            <p:cNvSpPr txBox="1"/>
            <p:nvPr/>
          </p:nvSpPr>
          <p:spPr>
            <a:xfrm>
              <a:off x="4455267" y="568259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Deploy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687" y="408109"/>
            <a:ext cx="11096625" cy="800101"/>
          </a:xfrm>
        </p:spPr>
        <p:txBody>
          <a:bodyPr>
            <a:normAutofit/>
          </a:bodyPr>
          <a:lstStyle/>
          <a:p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SoC-Cluster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zh-CN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sz="36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</a:t>
            </a:r>
            <a:r>
              <a:rPr lang="en-US" altLang="zh-CN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r-utilized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9E30A81-84E6-8B4F-BE38-0ADC6CE62D58}"/>
              </a:ext>
            </a:extLst>
          </p:cNvPr>
          <p:cNvSpPr txBox="1"/>
          <p:nvPr/>
        </p:nvSpPr>
        <p:spPr>
          <a:xfrm>
            <a:off x="1521372" y="4891819"/>
            <a:ext cx="3912938" cy="1350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</a:t>
            </a:r>
            <a:r>
              <a:rPr lang="zh-CN" altLang="en-US" dirty="0"/>
              <a:t>he average CPU usage of more than 95% </a:t>
            </a:r>
            <a:r>
              <a:rPr lang="en-US" altLang="zh-CN" dirty="0"/>
              <a:t>of </a:t>
            </a:r>
            <a:r>
              <a:rPr lang="zh-CN" altLang="en-US" dirty="0"/>
              <a:t>SoCs is under 20%</a:t>
            </a:r>
          </a:p>
        </p:txBody>
      </p:sp>
      <p:sp>
        <p:nvSpPr>
          <p:cNvPr id="174" name="灯片编号占位符 3">
            <a:extLst>
              <a:ext uri="{FF2B5EF4-FFF2-40B4-BE49-F238E27FC236}">
                <a16:creationId xmlns:a16="http://schemas.microsoft.com/office/drawing/2014/main" id="{DD21213E-FC80-514A-86D9-AB48597A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0890E5-4CB4-C14C-A62F-D9450DD4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609482"/>
            <a:ext cx="5639358" cy="29164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0DBCFF-D1C9-854E-B6B1-1C59F2E88C29}"/>
              </a:ext>
            </a:extLst>
          </p:cNvPr>
          <p:cNvSpPr/>
          <p:nvPr/>
        </p:nvSpPr>
        <p:spPr>
          <a:xfrm>
            <a:off x="7344247" y="5100019"/>
            <a:ext cx="4160331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Distributed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training?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C864DB-2081-9B4A-AAD7-5E2FE1DB1525}"/>
              </a:ext>
            </a:extLst>
          </p:cNvPr>
          <p:cNvSpPr/>
          <p:nvPr/>
        </p:nvSpPr>
        <p:spPr>
          <a:xfrm>
            <a:off x="4073398" y="1770433"/>
            <a:ext cx="1289785" cy="2185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4E5FD2-4F3D-CA42-83E4-CF724A40A5E9}"/>
              </a:ext>
            </a:extLst>
          </p:cNvPr>
          <p:cNvGrpSpPr/>
          <p:nvPr/>
        </p:nvGrpSpPr>
        <p:grpSpPr>
          <a:xfrm>
            <a:off x="5803000" y="5114869"/>
            <a:ext cx="1172557" cy="651396"/>
            <a:chOff x="4455267" y="5541563"/>
            <a:chExt cx="1172557" cy="651396"/>
          </a:xfrm>
        </p:grpSpPr>
        <p:sp>
          <p:nvSpPr>
            <p:cNvPr id="18" name="右箭头 17">
              <a:extLst>
                <a:ext uri="{FF2B5EF4-FFF2-40B4-BE49-F238E27FC236}">
                  <a16:creationId xmlns:a16="http://schemas.microsoft.com/office/drawing/2014/main" id="{B2F6BB5C-7D9C-B84C-9BB0-0C0838CFD9FD}"/>
                </a:ext>
              </a:extLst>
            </p:cNvPr>
            <p:cNvSpPr/>
            <p:nvPr/>
          </p:nvSpPr>
          <p:spPr>
            <a:xfrm>
              <a:off x="4455267" y="5541563"/>
              <a:ext cx="1172557" cy="651396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3B2C32D-FCDD-F04A-9B16-319FBD794F37}"/>
                </a:ext>
              </a:extLst>
            </p:cNvPr>
            <p:cNvSpPr txBox="1"/>
            <p:nvPr/>
          </p:nvSpPr>
          <p:spPr>
            <a:xfrm>
              <a:off x="4455267" y="568259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Harvest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26">
            <a:extLst>
              <a:ext uri="{FF2B5EF4-FFF2-40B4-BE49-F238E27FC236}">
                <a16:creationId xmlns:a16="http://schemas.microsoft.com/office/drawing/2014/main" id="{400F0127-C47C-E54C-87C3-13F955456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90" y="4995851"/>
            <a:ext cx="629382" cy="6293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B91CF2-1666-A344-B596-591D2DB05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02" y="3429000"/>
            <a:ext cx="1645032" cy="1645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0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821" y="526466"/>
            <a:ext cx="3495472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kumimoji="1"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42F131-B957-814C-917D-711F8CE5D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27" y="1451262"/>
            <a:ext cx="3855101" cy="2151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5F348D-D33E-C446-8261-71AFED010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98" y="4253292"/>
            <a:ext cx="3855101" cy="2209975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B554AB18-B187-5042-A24E-4CAD33D9C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269" y="1660616"/>
            <a:ext cx="629382" cy="629382"/>
          </a:xfrm>
          <a:prstGeom prst="rect">
            <a:avLst/>
          </a:prstGeom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706B1DFB-8EDD-694F-BB58-1A78A0D01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269" y="4083857"/>
            <a:ext cx="629382" cy="62938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108ACE0-90E4-AA49-AC0C-2E0B631B100D}"/>
              </a:ext>
            </a:extLst>
          </p:cNvPr>
          <p:cNvSpPr txBox="1"/>
          <p:nvPr/>
        </p:nvSpPr>
        <p:spPr>
          <a:xfrm>
            <a:off x="2304651" y="1625569"/>
            <a:ext cx="4155332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" altLang="zh-CN" dirty="0"/>
              <a:t>Scarce network bandwidth.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7F9BB7-4B21-E348-8B2F-D55F7A939316}"/>
              </a:ext>
            </a:extLst>
          </p:cNvPr>
          <p:cNvSpPr txBox="1"/>
          <p:nvPr/>
        </p:nvSpPr>
        <p:spPr>
          <a:xfrm>
            <a:off x="2304651" y="4083857"/>
            <a:ext cx="3975015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2400" b="0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" altLang="zh-CN" dirty="0"/>
              <a:t>Heterogeneous processors with mixed data formats.</a:t>
            </a:r>
            <a:endParaRPr lang="zh-CN" altLang="en-US" dirty="0"/>
          </a:p>
        </p:txBody>
      </p:sp>
      <p:sp>
        <p:nvSpPr>
          <p:cNvPr id="11" name="矩形 34">
            <a:extLst>
              <a:ext uri="{FF2B5EF4-FFF2-40B4-BE49-F238E27FC236}">
                <a16:creationId xmlns:a16="http://schemas.microsoft.com/office/drawing/2014/main" id="{166923C6-C857-7549-A487-FD2EBA90475F}"/>
              </a:ext>
            </a:extLst>
          </p:cNvPr>
          <p:cNvSpPr/>
          <p:nvPr/>
        </p:nvSpPr>
        <p:spPr>
          <a:xfrm>
            <a:off x="2369503" y="2329105"/>
            <a:ext cx="199579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1" lang="zh-CN" altLang="en-US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1Gbps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F393AD30-54BB-B24E-9791-580A3A824C1E}"/>
              </a:ext>
            </a:extLst>
          </p:cNvPr>
          <p:cNvSpPr/>
          <p:nvPr/>
        </p:nvSpPr>
        <p:spPr>
          <a:xfrm>
            <a:off x="2354429" y="5005499"/>
            <a:ext cx="3748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kumimoji="1" lang="zh-CN" altLang="en-US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NPU</a:t>
            </a:r>
          </a:p>
          <a:p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FP32</a:t>
            </a:r>
            <a:r>
              <a:rPr kumimoji="1" lang="zh-CN" altLang="en-US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kumimoji="1" lang="zh-CN" altLang="en-US" sz="2400" b="1" dirty="0"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53F9E16-4E4E-4048-BF5E-C81E3679537D}"/>
              </a:ext>
            </a:extLst>
          </p:cNvPr>
          <p:cNvCxnSpPr>
            <a:cxnSpLocks/>
          </p:cNvCxnSpPr>
          <p:nvPr/>
        </p:nvCxnSpPr>
        <p:spPr>
          <a:xfrm flipH="1">
            <a:off x="7712790" y="1641510"/>
            <a:ext cx="2832164" cy="83977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E424E2-16A5-7A4C-8665-2E971FE91730}"/>
              </a:ext>
            </a:extLst>
          </p:cNvPr>
          <p:cNvCxnSpPr>
            <a:cxnSpLocks/>
          </p:cNvCxnSpPr>
          <p:nvPr/>
        </p:nvCxnSpPr>
        <p:spPr>
          <a:xfrm flipH="1">
            <a:off x="7646659" y="2592628"/>
            <a:ext cx="2898295" cy="37260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F69AE81-EE0A-DA41-B4C5-B31D94B6426D}"/>
              </a:ext>
            </a:extLst>
          </p:cNvPr>
          <p:cNvSpPr/>
          <p:nvPr/>
        </p:nvSpPr>
        <p:spPr>
          <a:xfrm>
            <a:off x="7548002" y="1028400"/>
            <a:ext cx="3471108" cy="5306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>
              <a:lnSpc>
                <a:spcPct val="9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2.3-9.8x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714AE6A-EEFE-3F4A-AF9D-0103F9FE49EC}"/>
              </a:ext>
            </a:extLst>
          </p:cNvPr>
          <p:cNvSpPr/>
          <p:nvPr/>
        </p:nvSpPr>
        <p:spPr>
          <a:xfrm>
            <a:off x="7554007" y="3835891"/>
            <a:ext cx="3471108" cy="5306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 cap="flat" cmpd="sng" algn="ctr">
            <a:noFill/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5.9-8.2%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zh-CN" altLang="en-US" sz="2400" dirty="0">
              <a:ln w="9525">
                <a:solidFill>
                  <a:schemeClr val="bg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E9DE142-4F2A-4D4F-BC59-05732A15F4E7}"/>
              </a:ext>
            </a:extLst>
          </p:cNvPr>
          <p:cNvCxnSpPr>
            <a:cxnSpLocks/>
          </p:cNvCxnSpPr>
          <p:nvPr/>
        </p:nvCxnSpPr>
        <p:spPr>
          <a:xfrm>
            <a:off x="8696167" y="5010422"/>
            <a:ext cx="1" cy="4662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8666E3B4-53AB-3143-BD37-83C0D3737B52}"/>
              </a:ext>
            </a:extLst>
          </p:cNvPr>
          <p:cNvCxnSpPr>
            <a:cxnSpLocks/>
          </p:cNvCxnSpPr>
          <p:nvPr/>
        </p:nvCxnSpPr>
        <p:spPr>
          <a:xfrm>
            <a:off x="10348332" y="4631857"/>
            <a:ext cx="0" cy="61170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4892B35-9618-314B-827A-5DBD2F4EB6E8}"/>
              </a:ext>
            </a:extLst>
          </p:cNvPr>
          <p:cNvCxnSpPr>
            <a:cxnSpLocks/>
          </p:cNvCxnSpPr>
          <p:nvPr/>
        </p:nvCxnSpPr>
        <p:spPr>
          <a:xfrm flipH="1">
            <a:off x="8216854" y="5034806"/>
            <a:ext cx="793034" cy="0"/>
          </a:xfrm>
          <a:prstGeom prst="straightConnector1">
            <a:avLst/>
          </a:prstGeom>
          <a:ln w="34925">
            <a:solidFill>
              <a:srgbClr val="8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7906D3F-E10C-0541-B195-C511B8E5C9A8}"/>
              </a:ext>
            </a:extLst>
          </p:cNvPr>
          <p:cNvCxnSpPr>
            <a:cxnSpLocks/>
          </p:cNvCxnSpPr>
          <p:nvPr/>
        </p:nvCxnSpPr>
        <p:spPr>
          <a:xfrm flipH="1">
            <a:off x="9916512" y="4656241"/>
            <a:ext cx="793034" cy="0"/>
          </a:xfrm>
          <a:prstGeom prst="straightConnector1">
            <a:avLst/>
          </a:prstGeom>
          <a:ln w="34925">
            <a:solidFill>
              <a:srgbClr val="8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1" grpId="0"/>
      <p:bldP spid="12" grpId="0"/>
      <p:bldP spid="21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590" y="354892"/>
            <a:ext cx="4691355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r>
              <a:rPr kumimoji="1"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FEDCB9-B23E-A542-9531-11B3EFD69681}"/>
              </a:ext>
            </a:extLst>
          </p:cNvPr>
          <p:cNvSpPr txBox="1"/>
          <p:nvPr/>
        </p:nvSpPr>
        <p:spPr>
          <a:xfrm>
            <a:off x="1009875" y="53642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1⃣️</a:t>
            </a:r>
            <a:endParaRPr kumimoji="1" lang="zh-CN" altLang="en-US" dirty="0"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93E13D-183D-0142-B4CE-5425427A0DFE}"/>
              </a:ext>
            </a:extLst>
          </p:cNvPr>
          <p:cNvSpPr txBox="1"/>
          <p:nvPr/>
        </p:nvSpPr>
        <p:spPr>
          <a:xfrm>
            <a:off x="1009875" y="60448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135E09-2A4D-F94C-B77D-89640D442BE5}"/>
              </a:ext>
            </a:extLst>
          </p:cNvPr>
          <p:cNvSpPr txBox="1"/>
          <p:nvPr/>
        </p:nvSpPr>
        <p:spPr>
          <a:xfrm>
            <a:off x="6196584" y="52833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A6B1CF-6CBF-F840-B3BD-5A3E4099C12F}"/>
              </a:ext>
            </a:extLst>
          </p:cNvPr>
          <p:cNvSpPr txBox="1"/>
          <p:nvPr/>
        </p:nvSpPr>
        <p:spPr>
          <a:xfrm>
            <a:off x="6196584" y="59951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F904AF-2E57-4444-A3A3-7B8938FD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1028818"/>
            <a:ext cx="8280400" cy="3987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660001-F0D7-B747-B3F6-4BA0C0140C5E}"/>
              </a:ext>
            </a:extLst>
          </p:cNvPr>
          <p:cNvSpPr txBox="1"/>
          <p:nvPr/>
        </p:nvSpPr>
        <p:spPr>
          <a:xfrm>
            <a:off x="1525957" y="5149686"/>
            <a:ext cx="4344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the training datasets and the DNN to be trained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0EBC71-10E1-A348-ACD2-BF09EDAEDC8D}"/>
              </a:ext>
            </a:extLst>
          </p:cNvPr>
          <p:cNvSpPr txBox="1"/>
          <p:nvPr/>
        </p:nvSpPr>
        <p:spPr>
          <a:xfrm>
            <a:off x="1525956" y="5856648"/>
            <a:ext cx="4234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etermines how SoCs will be orchestrated, such as SoC grouping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F387AF-3F55-DD4B-9117-F51FE0CDE3A5}"/>
              </a:ext>
            </a:extLst>
          </p:cNvPr>
          <p:cNvSpPr txBox="1"/>
          <p:nvPr/>
        </p:nvSpPr>
        <p:spPr>
          <a:xfrm>
            <a:off x="6612082" y="5230124"/>
            <a:ext cx="4973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ispatch the training data and model to each SoC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F1102F-B8B8-F64F-9A36-7BE0B927CAD8}"/>
              </a:ext>
            </a:extLst>
          </p:cNvPr>
          <p:cNvSpPr txBox="1"/>
          <p:nvPr/>
        </p:nvSpPr>
        <p:spPr>
          <a:xfrm>
            <a:off x="6612082" y="5787208"/>
            <a:ext cx="4789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Perform</a:t>
            </a:r>
            <a:r>
              <a:rPr lang="zh-CN" altLang="en-US" dirty="0"/>
              <a:t> FP32-based training on CPU, Int8-based training on mobile NPU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C775EF-C288-B545-BFED-C48692F24562}"/>
              </a:ext>
            </a:extLst>
          </p:cNvPr>
          <p:cNvSpPr/>
          <p:nvPr/>
        </p:nvSpPr>
        <p:spPr>
          <a:xfrm>
            <a:off x="2071454" y="1154993"/>
            <a:ext cx="3540206" cy="1137269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E5F8CB-357B-3F43-A915-E2CA1AC834A0}"/>
              </a:ext>
            </a:extLst>
          </p:cNvPr>
          <p:cNvSpPr/>
          <p:nvPr/>
        </p:nvSpPr>
        <p:spPr>
          <a:xfrm>
            <a:off x="2004649" y="2860365"/>
            <a:ext cx="3650852" cy="160516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67EC68-6FF0-F343-8192-8B46931E7392}"/>
              </a:ext>
            </a:extLst>
          </p:cNvPr>
          <p:cNvSpPr/>
          <p:nvPr/>
        </p:nvSpPr>
        <p:spPr>
          <a:xfrm>
            <a:off x="8968636" y="1835063"/>
            <a:ext cx="757824" cy="563671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5A3FD45-7E2C-8242-BF31-AF713789CF90}"/>
              </a:ext>
            </a:extLst>
          </p:cNvPr>
          <p:cNvCxnSpPr>
            <a:cxnSpLocks/>
          </p:cNvCxnSpPr>
          <p:nvPr/>
        </p:nvCxnSpPr>
        <p:spPr>
          <a:xfrm flipV="1">
            <a:off x="5611660" y="1835064"/>
            <a:ext cx="1453019" cy="1025301"/>
          </a:xfrm>
          <a:prstGeom prst="straightConnector1">
            <a:avLst/>
          </a:prstGeom>
          <a:ln w="5715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693A32-650E-1949-8950-C87D8F3BC1EB}"/>
              </a:ext>
            </a:extLst>
          </p:cNvPr>
          <p:cNvCxnSpPr>
            <a:cxnSpLocks/>
          </p:cNvCxnSpPr>
          <p:nvPr/>
        </p:nvCxnSpPr>
        <p:spPr>
          <a:xfrm flipV="1">
            <a:off x="5677823" y="2781207"/>
            <a:ext cx="1800215" cy="848563"/>
          </a:xfrm>
          <a:prstGeom prst="straightConnector1">
            <a:avLst/>
          </a:prstGeom>
          <a:ln w="5715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40FB368-6A0E-1046-B119-145A3BD33F2D}"/>
              </a:ext>
            </a:extLst>
          </p:cNvPr>
          <p:cNvCxnSpPr>
            <a:cxnSpLocks/>
          </p:cNvCxnSpPr>
          <p:nvPr/>
        </p:nvCxnSpPr>
        <p:spPr>
          <a:xfrm>
            <a:off x="5655501" y="4146116"/>
            <a:ext cx="1409178" cy="51757"/>
          </a:xfrm>
          <a:prstGeom prst="straightConnector1">
            <a:avLst/>
          </a:prstGeom>
          <a:ln w="5715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669" y="425830"/>
            <a:ext cx="3054485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8E21D-F709-3B47-B50B-0C8BAAB3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29" y="1748016"/>
            <a:ext cx="6510863" cy="3135600"/>
          </a:xfrm>
          <a:prstGeom prst="rect">
            <a:avLst/>
          </a:prstGeom>
        </p:spPr>
      </p:pic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D0189-6AE8-B645-A4BE-6E9F0E867A34}"/>
              </a:ext>
            </a:extLst>
          </p:cNvPr>
          <p:cNvSpPr/>
          <p:nvPr/>
        </p:nvSpPr>
        <p:spPr>
          <a:xfrm>
            <a:off x="7636768" y="1748016"/>
            <a:ext cx="4456138" cy="138499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Group-wise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0319C1-9B15-2145-87E3-BEBF42FDBFD7}"/>
              </a:ext>
            </a:extLst>
          </p:cNvPr>
          <p:cNvSpPr/>
          <p:nvPr/>
        </p:nvSpPr>
        <p:spPr>
          <a:xfrm>
            <a:off x="7636768" y="3930055"/>
            <a:ext cx="4456138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Data-parallel Mixed-precision Training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316BF4-92A0-F14B-B28B-274ECA4AF6F9}"/>
              </a:ext>
            </a:extLst>
          </p:cNvPr>
          <p:cNvSpPr/>
          <p:nvPr/>
        </p:nvSpPr>
        <p:spPr>
          <a:xfrm>
            <a:off x="4942402" y="2040271"/>
            <a:ext cx="1289785" cy="93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F1322-28D1-8B4F-921D-8856C36EF127}"/>
              </a:ext>
            </a:extLst>
          </p:cNvPr>
          <p:cNvSpPr/>
          <p:nvPr/>
        </p:nvSpPr>
        <p:spPr>
          <a:xfrm>
            <a:off x="6424249" y="3930055"/>
            <a:ext cx="573182" cy="453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52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669" y="425830"/>
            <a:ext cx="3054485" cy="800101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SoCFlow</a:t>
            </a:r>
            <a:endParaRPr kumimoji="1" lang="en-US" altLang="zh-C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8E21D-F709-3B47-B50B-0C8BAAB3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29" y="1748016"/>
            <a:ext cx="6510863" cy="3135600"/>
          </a:xfrm>
          <a:prstGeom prst="rect">
            <a:avLst/>
          </a:prstGeom>
        </p:spPr>
      </p:pic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59A64BB8-DE71-BB44-96F8-E984F3E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D0189-6AE8-B645-A4BE-6E9F0E867A34}"/>
              </a:ext>
            </a:extLst>
          </p:cNvPr>
          <p:cNvSpPr/>
          <p:nvPr/>
        </p:nvSpPr>
        <p:spPr>
          <a:xfrm>
            <a:off x="7636768" y="1748016"/>
            <a:ext cx="4456138" cy="1384995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Group-wise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0319C1-9B15-2145-87E3-BEBF42FDBFD7}"/>
              </a:ext>
            </a:extLst>
          </p:cNvPr>
          <p:cNvSpPr/>
          <p:nvPr/>
        </p:nvSpPr>
        <p:spPr>
          <a:xfrm>
            <a:off x="7636768" y="3930055"/>
            <a:ext cx="4456138" cy="954107"/>
          </a:xfrm>
          <a:prstGeom prst="rect">
            <a:avLst/>
          </a:prstGeom>
          <a:noFill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#2: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Data-parallel Mixed-precision Training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316BF4-92A0-F14B-B28B-274ECA4AF6F9}"/>
              </a:ext>
            </a:extLst>
          </p:cNvPr>
          <p:cNvSpPr/>
          <p:nvPr/>
        </p:nvSpPr>
        <p:spPr>
          <a:xfrm>
            <a:off x="4942402" y="2040271"/>
            <a:ext cx="1289785" cy="93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F1322-28D1-8B4F-921D-8856C36EF127}"/>
              </a:ext>
            </a:extLst>
          </p:cNvPr>
          <p:cNvSpPr/>
          <p:nvPr/>
        </p:nvSpPr>
        <p:spPr>
          <a:xfrm>
            <a:off x="6424249" y="3930055"/>
            <a:ext cx="573182" cy="453877"/>
          </a:xfrm>
          <a:prstGeom prst="rect">
            <a:avLst/>
          </a:prstGeom>
          <a:noFill/>
          <a:ln w="38100">
            <a:solidFill>
              <a:srgbClr val="FF0000">
                <a:alpha val="2999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5813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30120</TotalTime>
  <Words>2726</Words>
  <Application>Microsoft Office PowerPoint</Application>
  <PresentationFormat>宽屏</PresentationFormat>
  <Paragraphs>376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Lantinghei SC Demibold</vt:lpstr>
      <vt:lpstr>LibertineMathMI</vt:lpstr>
      <vt:lpstr>LibertineMathMI7</vt:lpstr>
      <vt:lpstr>LinLibertineT</vt:lpstr>
      <vt:lpstr>txsys</vt:lpstr>
      <vt:lpstr>等线</vt:lpstr>
      <vt:lpstr>等线</vt:lpstr>
      <vt:lpstr>等线 Light</vt:lpstr>
      <vt:lpstr>思源宋体 CN Heavy</vt:lpstr>
      <vt:lpstr>arial</vt:lpstr>
      <vt:lpstr>arial</vt:lpstr>
      <vt:lpstr>Calibri</vt:lpstr>
      <vt:lpstr>Cambria Math</vt:lpstr>
      <vt:lpstr>Courier New</vt:lpstr>
      <vt:lpstr>Gill Sans MT</vt:lpstr>
      <vt:lpstr>Times New Roman</vt:lpstr>
      <vt:lpstr>Wingdings</vt:lpstr>
      <vt:lpstr>Office 主题​​</vt:lpstr>
      <vt:lpstr>Office 主题</vt:lpstr>
      <vt:lpstr>SoCFlow: Efficient and Scalable DNN Training on SoC-Clustered Edge Servers</vt:lpstr>
      <vt:lpstr>SoC-Cluster</vt:lpstr>
      <vt:lpstr>SoC-Cluster</vt:lpstr>
      <vt:lpstr>SoC-Cluster</vt:lpstr>
      <vt:lpstr>SoC-Cluster is under-utilized</vt:lpstr>
      <vt:lpstr>Challenges</vt:lpstr>
      <vt:lpstr>SoCFlow workflow</vt:lpstr>
      <vt:lpstr>SoCFlow</vt:lpstr>
      <vt:lpstr>SoCFlow</vt:lpstr>
      <vt:lpstr>Group-wise parallelism with delayed aggregation</vt:lpstr>
      <vt:lpstr>Determine group size (N)</vt:lpstr>
      <vt:lpstr>Determine group size</vt:lpstr>
      <vt:lpstr>Map logical to physical topologies</vt:lpstr>
      <vt:lpstr>Map logical to physical topologies</vt:lpstr>
      <vt:lpstr>Integrity-greedy mapping</vt:lpstr>
      <vt:lpstr>Group-wise communication planning</vt:lpstr>
      <vt:lpstr>Group-wise communication planning</vt:lpstr>
      <vt:lpstr>SoCFlow</vt:lpstr>
      <vt:lpstr>Data-parallel Mixed-precision Training</vt:lpstr>
      <vt:lpstr>Data-parallel Mixed-precision Training</vt:lpstr>
      <vt:lpstr>Data-parallel Mixed-precision Training</vt:lpstr>
      <vt:lpstr>Evaluation: settings</vt:lpstr>
      <vt:lpstr>Evaluation: End-to-end Performance</vt:lpstr>
      <vt:lpstr>Evaluation: Comparison with Cloud GPUs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Xu Mengwei</cp:lastModifiedBy>
  <cp:revision>1600</cp:revision>
  <dcterms:created xsi:type="dcterms:W3CDTF">2022-09-24T14:17:37Z</dcterms:created>
  <dcterms:modified xsi:type="dcterms:W3CDTF">2024-07-14T02:57:07Z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0BCC6D3C410A74B4B5572C63194F6AE8</vt:lpwstr>
  </property>
  <property fmtid="{D5CDD505-2E9C-101B-9397-08002B2CF9AE}" pid="3" name="KSOProductBuildVer">
    <vt:lpwstr>2052-4.5.0.7415</vt:lpwstr>
  </property>
</Properties>
</file>